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ly1v/w+cads1wwrPrId9iA==" hashData="VzZ38cJmg9uxCgkMZ3I7Guo17uUqzy5KDhOxGovBD4Q36iBlr07b4JailT6gZEBRltBqHzKaLB0npta0qjYfA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5EF4AC3-66B5-4AF8-B8B4-32D7CC4021FD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CE790F0-AFEB-4487-8355-38862B43797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447800"/>
            <a:ext cx="7620000" cy="2307102"/>
          </a:xfrm>
        </p:spPr>
        <p:txBody>
          <a:bodyPr>
            <a:normAutofit/>
          </a:bodyPr>
          <a:lstStyle/>
          <a:p>
            <a:pPr algn="ctr"/>
            <a:r>
              <a:rPr lang="bg-BG" dirty="0" smtClean="0">
                <a:latin typeface="Garamond" pitchFamily="18" charset="0"/>
              </a:rPr>
              <a:t>АДАПТАЦИЯ НА  НОВОНАЗНАЧЕНИТЕ СЛУЖИТЕЛИ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219200"/>
            <a:ext cx="7406640" cy="5105400"/>
          </a:xfrm>
        </p:spPr>
        <p:txBody>
          <a:bodyPr>
            <a:normAutofit fontScale="92500" lnSpcReduction="20000"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Същност на адаптацията</a:t>
            </a:r>
          </a:p>
          <a:p>
            <a:pPr marL="484632" indent="-457200">
              <a:buFont typeface="Arial" pitchFamily="34" charset="0"/>
              <a:buChar char="•"/>
            </a:pPr>
            <a:endParaRPr lang="bg-BG" b="1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Основни цели на адаптацията</a:t>
            </a:r>
          </a:p>
          <a:p>
            <a:pPr marL="484632" indent="-457200">
              <a:buFont typeface="Arial" pitchFamily="34" charset="0"/>
              <a:buChar char="•"/>
            </a:pPr>
            <a:endParaRPr lang="bg-BG" b="1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Видове адаптация</a:t>
            </a:r>
          </a:p>
          <a:p>
            <a:pPr marL="484632" indent="-457200">
              <a:buFont typeface="Arial" pitchFamily="34" charset="0"/>
              <a:buChar char="•"/>
            </a:pPr>
            <a:endParaRPr lang="bg-BG" b="1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Етапи на процеса на адаптация</a:t>
            </a:r>
          </a:p>
          <a:p>
            <a:endParaRPr lang="bg-BG" b="1" dirty="0" smtClean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b="1" dirty="0"/>
              <a:t>Показатели за успешна </a:t>
            </a:r>
            <a:r>
              <a:rPr lang="bg-BG" b="1" dirty="0" smtClean="0"/>
              <a:t>адаптация</a:t>
            </a:r>
          </a:p>
          <a:p>
            <a:pPr lvl="0"/>
            <a:endParaRPr lang="bg-BG" b="1" dirty="0" smtClean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b="1" dirty="0" smtClean="0"/>
              <a:t>Модел на програма за адаптация</a:t>
            </a:r>
          </a:p>
          <a:p>
            <a:pPr lvl="0"/>
            <a:endParaRPr lang="bg-BG" b="1" dirty="0" smtClean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b="1" dirty="0" smtClean="0"/>
              <a:t>Наставничество 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47800" y="152400"/>
            <a:ext cx="7406640" cy="783102"/>
          </a:xfrm>
        </p:spPr>
        <p:txBody>
          <a:bodyPr>
            <a:normAutofit/>
          </a:bodyPr>
          <a:lstStyle/>
          <a:p>
            <a:pPr algn="ctr"/>
            <a:r>
              <a:rPr lang="bg-BG" sz="2000" dirty="0" smtClean="0">
                <a:latin typeface="Garamond" pitchFamily="18" charset="0"/>
              </a:rPr>
              <a:t>АДАПТАЦИЯ НА  НОВОНАЗНАЧЕНИТЕ СЛУЖИТЕЛИ</a:t>
            </a:r>
            <a:endParaRPr lang="en-US" sz="2000" dirty="0"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Същност на адаптацията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788736"/>
          </a:xfrm>
        </p:spPr>
        <p:txBody>
          <a:bodyPr>
            <a:normAutofit fontScale="92500" lnSpcReduction="10000"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bg-BG" dirty="0" smtClean="0"/>
              <a:t>Единство </a:t>
            </a:r>
            <a:r>
              <a:rPr lang="bg-BG" dirty="0"/>
              <a:t>от активни и пасивни форми на взаимодействие между човека и средата, приспособяване на средата към човека и на човека към </a:t>
            </a:r>
            <a:r>
              <a:rPr lang="bg-BG" dirty="0" smtClean="0"/>
              <a:t>средата</a:t>
            </a:r>
          </a:p>
          <a:p>
            <a:pPr marL="484632" indent="-457200">
              <a:buFont typeface="Arial" pitchFamily="34" charset="0"/>
              <a:buChar char="•"/>
            </a:pPr>
            <a:endParaRPr lang="bg-BG" dirty="0" smtClean="0"/>
          </a:p>
          <a:p>
            <a:pPr marL="484632" indent="-457200">
              <a:buFont typeface="Arial" pitchFamily="34" charset="0"/>
              <a:buChar char="•"/>
            </a:pPr>
            <a:r>
              <a:rPr lang="bg-BG" dirty="0" smtClean="0"/>
              <a:t>Включване </a:t>
            </a:r>
            <a:r>
              <a:rPr lang="bg-BG" dirty="0"/>
              <a:t>на личността в нова предметно-веществена среда и социална </a:t>
            </a:r>
            <a:r>
              <a:rPr lang="bg-BG" dirty="0" smtClean="0"/>
              <a:t>среда</a:t>
            </a:r>
          </a:p>
          <a:p>
            <a:endParaRPr lang="bg-BG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dirty="0" smtClean="0"/>
              <a:t>Адаптирането </a:t>
            </a:r>
            <a:r>
              <a:rPr lang="bg-BG" dirty="0"/>
              <a:t>на новоназначения към живота на организацията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Основни цели на адаптацията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98336"/>
          </a:xfrm>
        </p:spPr>
        <p:txBody>
          <a:bodyPr>
            <a:normAutofit/>
          </a:bodyPr>
          <a:lstStyle/>
          <a:p>
            <a:r>
              <a:rPr lang="bg-BG" b="1" dirty="0"/>
              <a:t>90% от хората</a:t>
            </a:r>
            <a:r>
              <a:rPr lang="bg-BG" dirty="0"/>
              <a:t>, които напускат организацията в рамките на една година са взели това решение още в първия работен ден в организацията. </a:t>
            </a:r>
            <a:endParaRPr lang="en-US" dirty="0"/>
          </a:p>
          <a:p>
            <a:endParaRPr lang="bg-BG" dirty="0" smtClean="0"/>
          </a:p>
          <a:p>
            <a:r>
              <a:rPr lang="bg-BG" b="1" dirty="0"/>
              <a:t>Основни цели</a:t>
            </a:r>
            <a:r>
              <a:rPr lang="bg-BG" dirty="0"/>
              <a:t> на процеса на адаптация </a:t>
            </a:r>
            <a:endParaRPr lang="bg-BG" dirty="0" smtClean="0"/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Намаляване на издръжката</a:t>
            </a:r>
            <a:r>
              <a:rPr lang="bg-BG" dirty="0" smtClean="0"/>
              <a:t>.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Намаляване </a:t>
            </a:r>
            <a:r>
              <a:rPr lang="bg-BG" b="1" dirty="0"/>
              <a:t>на тревожността и </a:t>
            </a:r>
            <a:r>
              <a:rPr lang="bg-BG" b="1" dirty="0" smtClean="0"/>
              <a:t>неувереността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Икономия на време на ръководителя и на колегите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Видове адаптация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703136"/>
          </a:xfrm>
        </p:spPr>
        <p:txBody>
          <a:bodyPr>
            <a:normAutofit lnSpcReduction="10000"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Първична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Вторична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Психофизическата адаптация </a:t>
            </a:r>
            <a:r>
              <a:rPr lang="bg-BG" b="1" dirty="0" smtClean="0"/>
              <a:t>(</a:t>
            </a:r>
            <a:r>
              <a:rPr lang="bg-BG" dirty="0"/>
              <a:t>условията на труд, режимите за труд и </a:t>
            </a:r>
            <a:r>
              <a:rPr lang="bg-BG" dirty="0" smtClean="0"/>
              <a:t>почивка)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Социално-психологическата адаптация </a:t>
            </a:r>
            <a:r>
              <a:rPr lang="bg-BG" b="1" dirty="0" smtClean="0"/>
              <a:t>(</a:t>
            </a:r>
            <a:r>
              <a:rPr lang="bg-BG" dirty="0"/>
              <a:t>включване на работника към</a:t>
            </a:r>
            <a:r>
              <a:rPr lang="bg-BG" b="1" dirty="0"/>
              <a:t> </a:t>
            </a:r>
            <a:r>
              <a:rPr lang="bg-BG" dirty="0"/>
              <a:t>взаимоотношенията в колектива, традициите, </a:t>
            </a:r>
            <a:r>
              <a:rPr lang="bg-BG" dirty="0" smtClean="0"/>
              <a:t>ценностите)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Професионалната адаптация </a:t>
            </a:r>
            <a:r>
              <a:rPr lang="bg-BG" dirty="0"/>
              <a:t>се изразява в овладяването на професионални навици и умения</a:t>
            </a:r>
            <a:endParaRPr lang="en-US" dirty="0"/>
          </a:p>
          <a:p>
            <a:pPr marL="484632" indent="-4572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Етапи на процеса на адаптация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093536"/>
          </a:xfrm>
        </p:spPr>
        <p:txBody>
          <a:bodyPr>
            <a:normAutofit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Оценката на равнището на подготовка</a:t>
            </a:r>
            <a:r>
              <a:rPr lang="bg-BG" dirty="0"/>
              <a:t> </a:t>
            </a:r>
            <a:r>
              <a:rPr lang="bg-BG" b="1" dirty="0"/>
              <a:t>на новоназначения</a:t>
            </a:r>
            <a:r>
              <a:rPr lang="bg-BG" dirty="0"/>
              <a:t> </a:t>
            </a:r>
            <a:endParaRPr lang="bg-BG" dirty="0" smtClean="0"/>
          </a:p>
          <a:p>
            <a:pPr marL="484632" indent="-457200">
              <a:buFont typeface="Arial" pitchFamily="34" charset="0"/>
              <a:buChar char="•"/>
            </a:pPr>
            <a:endParaRPr lang="bg-BG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 smtClean="0"/>
              <a:t>Ориентация</a:t>
            </a:r>
          </a:p>
          <a:p>
            <a:pPr marL="484632" indent="-457200">
              <a:buFont typeface="Arial" pitchFamily="34" charset="0"/>
              <a:buChar char="•"/>
            </a:pPr>
            <a:endParaRPr lang="bg-BG" b="1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Действиетлна </a:t>
            </a:r>
            <a:r>
              <a:rPr lang="bg-BG" b="1" dirty="0" smtClean="0"/>
              <a:t>адаптация</a:t>
            </a:r>
          </a:p>
          <a:p>
            <a:pPr marL="484632" indent="-457200">
              <a:buFont typeface="Arial" pitchFamily="34" charset="0"/>
              <a:buChar char="•"/>
            </a:pPr>
            <a:endParaRPr lang="bg-BG" b="1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b="1" dirty="0"/>
              <a:t>Завършване на процеса на адаптация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Показатели за успешна адаптация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703136"/>
          </a:xfrm>
        </p:spPr>
        <p:txBody>
          <a:bodyPr>
            <a:normAutofit fontScale="85000" lnSpcReduction="20000"/>
          </a:bodyPr>
          <a:lstStyle/>
          <a:p>
            <a:pPr marL="484632" lvl="0" indent="-457200">
              <a:buFont typeface="Arial" pitchFamily="34" charset="0"/>
              <a:buChar char="•"/>
            </a:pPr>
            <a:r>
              <a:rPr lang="bg-BG" sz="3000" dirty="0"/>
              <a:t>Работата не предизвиква напрежение;</a:t>
            </a:r>
            <a:endParaRPr lang="en-US" sz="30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3000" dirty="0"/>
              <a:t>Наблюдава се овладяване на професионалната роля;</a:t>
            </a:r>
            <a:endParaRPr lang="en-US" sz="30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3000" dirty="0"/>
              <a:t>Трудовото изпълнение удовлетворява ръководителя;</a:t>
            </a:r>
            <a:endParaRPr lang="en-US" sz="30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3000" dirty="0"/>
              <a:t>Изпълнението на трудовите задължения предизвиква чувство на удовлетворение в новоназначения;</a:t>
            </a:r>
            <a:endParaRPr lang="en-US" sz="30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3000" dirty="0"/>
              <a:t>Новоназначения служител показва желание за самоусъвършенстване;</a:t>
            </a:r>
            <a:endParaRPr lang="en-US" sz="30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3000" dirty="0"/>
              <a:t>Усвоени са всички необходими знания, умения и навици за изпълнение на трудовите задължения</a:t>
            </a:r>
            <a:endParaRPr lang="en-US" sz="30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Модел на  програма за адаптация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lvl="0"/>
            <a:r>
              <a:rPr lang="bg-BG" sz="2400" b="1" dirty="0"/>
              <a:t>Планиране </a:t>
            </a:r>
            <a:r>
              <a:rPr lang="bg-BG" sz="2400" b="1" dirty="0" smtClean="0"/>
              <a:t>на </a:t>
            </a:r>
            <a:r>
              <a:rPr lang="bg-BG" sz="2400" b="1" dirty="0"/>
              <a:t>програмата за адаптация</a:t>
            </a:r>
            <a:endParaRPr lang="en-US" sz="24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2400" dirty="0"/>
              <a:t>Какво очакват от мен?</a:t>
            </a:r>
            <a:endParaRPr lang="en-US" sz="24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2400" dirty="0"/>
              <a:t>Кой е моят ръководител?</a:t>
            </a:r>
            <a:endParaRPr lang="en-US" sz="24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2400" dirty="0"/>
              <a:t>Какво поведение се очаква да имам?</a:t>
            </a:r>
            <a:endParaRPr lang="en-US" sz="24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2400" dirty="0"/>
              <a:t>Какво ще е моето развитие в организацията?</a:t>
            </a:r>
            <a:endParaRPr lang="en-US" sz="24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2400" dirty="0"/>
              <a:t>От какво ще зависи моето развитие в организацията?</a:t>
            </a:r>
            <a:endParaRPr lang="en-US" sz="2400" dirty="0"/>
          </a:p>
          <a:p>
            <a:pPr marL="484632" lvl="0" indent="-457200">
              <a:buFont typeface="Arial" pitchFamily="34" charset="0"/>
              <a:buChar char="•"/>
            </a:pPr>
            <a:r>
              <a:rPr lang="bg-BG" sz="2400" dirty="0"/>
              <a:t>Как да постъпя, ако не се чувствам добре и не мога да отида на работа?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25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bg-BG" sz="2800" b="1" dirty="0">
                <a:effectLst/>
              </a:rPr>
              <a:t>Изпълнение на програмата за адаптация на новоназначени служители</a:t>
            </a:r>
            <a:endParaRPr lang="en-US" sz="280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bg-BG" sz="3200" dirty="0" smtClean="0"/>
              <a:t>Запознаване;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3200" dirty="0" smtClean="0"/>
              <a:t> Ориентиране,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3200" dirty="0" smtClean="0"/>
              <a:t>Социализиране</a:t>
            </a:r>
            <a:r>
              <a:rPr lang="bg-BG" sz="3200" dirty="0"/>
              <a:t>. </a:t>
            </a:r>
            <a:endParaRPr lang="bg-BG" sz="3200" dirty="0" smtClean="0"/>
          </a:p>
          <a:p>
            <a:pPr marL="484632" indent="-457200">
              <a:buFont typeface="Arial" pitchFamily="34" charset="0"/>
              <a:buChar char="•"/>
            </a:pPr>
            <a:endParaRPr lang="bg-BG" sz="3200" dirty="0"/>
          </a:p>
          <a:p>
            <a:pPr marL="484632" indent="-457200">
              <a:buFont typeface="Arial" pitchFamily="34" charset="0"/>
              <a:buChar char="•"/>
            </a:pPr>
            <a:r>
              <a:rPr lang="bg-BG" sz="3200" dirty="0" smtClean="0"/>
              <a:t>Отговорни лица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230902"/>
          </a:xfrm>
        </p:spPr>
        <p:txBody>
          <a:bodyPr>
            <a:normAutofit/>
          </a:bodyPr>
          <a:lstStyle/>
          <a:p>
            <a:pPr lvl="0"/>
            <a:r>
              <a:rPr lang="bg-BG" sz="3200" b="1" dirty="0">
                <a:effectLst/>
              </a:rPr>
              <a:t>Проследяване и оценка на резултата от програмата за адаптация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38400"/>
            <a:ext cx="7406640" cy="1752600"/>
          </a:xfrm>
        </p:spPr>
        <p:txBody>
          <a:bodyPr>
            <a:normAutofit lnSpcReduction="10000"/>
          </a:bodyPr>
          <a:lstStyle/>
          <a:p>
            <a:endParaRPr lang="bg-BG" sz="2800" dirty="0" smtClean="0"/>
          </a:p>
          <a:p>
            <a:endParaRPr lang="bg-BG" sz="2800" dirty="0"/>
          </a:p>
          <a:p>
            <a:r>
              <a:rPr lang="bg-BG" sz="2800" dirty="0" smtClean="0"/>
              <a:t>Съпоставка </a:t>
            </a:r>
            <a:r>
              <a:rPr lang="bg-BG" sz="2800" dirty="0"/>
              <a:t>между очакваното и реално постигнато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2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0"/>
            <a:ext cx="7406640" cy="1447800"/>
          </a:xfrm>
        </p:spPr>
        <p:txBody>
          <a:bodyPr>
            <a:normAutofit fontScale="90000"/>
          </a:bodyPr>
          <a:lstStyle/>
          <a:p>
            <a:r>
              <a:rPr lang="bg-BG" sz="3200" b="1" dirty="0">
                <a:effectLst/>
              </a:rPr>
              <a:t>Знания, умения и поведения на </a:t>
            </a:r>
            <a:r>
              <a:rPr lang="bg-BG" sz="3200" b="1" dirty="0" smtClean="0">
                <a:effectLst/>
              </a:rPr>
              <a:t>наставника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524000"/>
            <a:ext cx="7406640" cy="4572000"/>
          </a:xfrm>
        </p:spPr>
        <p:txBody>
          <a:bodyPr>
            <a:normAutofit lnSpcReduction="10000"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bg-BG" sz="2800" b="1" dirty="0" smtClean="0"/>
              <a:t>Компетентност в областта на управлението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2800" b="1" dirty="0" smtClean="0"/>
              <a:t>Знание за структурата на организацията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2800" b="1" dirty="0" smtClean="0"/>
              <a:t>Доверие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2800" b="1" dirty="0" smtClean="0"/>
              <a:t>Достъпност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2800" b="1" dirty="0" smtClean="0"/>
              <a:t>Общителност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2800" b="1" dirty="0" smtClean="0"/>
              <a:t>Склонност към делегиране на пълномощия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2800" b="1" dirty="0" smtClean="0"/>
              <a:t>Склонност към развитие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bg-BG" sz="2800" b="1" dirty="0"/>
              <a:t>Изобретателност</a:t>
            </a:r>
            <a:endParaRPr lang="bg-BG" sz="2800" b="1" dirty="0" smtClean="0"/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6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230902"/>
          </a:xfrm>
        </p:spPr>
        <p:txBody>
          <a:bodyPr>
            <a:normAutofit/>
          </a:bodyPr>
          <a:lstStyle/>
          <a:p>
            <a:r>
              <a:rPr lang="bg-BG" sz="3200" b="1" dirty="0">
                <a:effectLst/>
              </a:rPr>
              <a:t>Оценка на дейността на наставника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38400"/>
            <a:ext cx="7406640" cy="1752600"/>
          </a:xfrm>
        </p:spPr>
        <p:txBody>
          <a:bodyPr>
            <a:normAutofit/>
          </a:bodyPr>
          <a:lstStyle/>
          <a:p>
            <a:endParaRPr lang="bg-BG" sz="2800" dirty="0" smtClean="0"/>
          </a:p>
          <a:p>
            <a:endParaRPr lang="bg-BG" sz="2800" dirty="0"/>
          </a:p>
        </p:txBody>
      </p:sp>
      <p:sp>
        <p:nvSpPr>
          <p:cNvPr id="4" name="Rectangle 3"/>
          <p:cNvSpPr/>
          <p:nvPr/>
        </p:nvSpPr>
        <p:spPr>
          <a:xfrm>
            <a:off x="1447800" y="2514600"/>
            <a:ext cx="470449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bg-BG" sz="3600" b="1" dirty="0"/>
              <a:t>анкети, </a:t>
            </a:r>
            <a:endParaRPr lang="bg-BG" sz="3600" b="1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bg-BG" sz="3600" b="1" dirty="0" smtClean="0"/>
              <a:t>интервю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g-BG" sz="3600" b="1" dirty="0" smtClean="0"/>
              <a:t>групово </a:t>
            </a:r>
            <a:r>
              <a:rPr lang="bg-BG" sz="3600" b="1" dirty="0"/>
              <a:t>обсъждане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781800" y="650421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Мирослава Пейчева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9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438400"/>
            <a:ext cx="7406640" cy="2230902"/>
          </a:xfrm>
        </p:spPr>
        <p:txBody>
          <a:bodyPr>
            <a:normAutofit/>
          </a:bodyPr>
          <a:lstStyle/>
          <a:p>
            <a:pPr lvl="0" algn="ctr"/>
            <a:r>
              <a:rPr lang="bg-BG" sz="6000" b="1" dirty="0" smtClean="0">
                <a:latin typeface="Garamond" pitchFamily="18" charset="0"/>
              </a:rPr>
              <a:t>ВЪПР</a:t>
            </a:r>
            <a:r>
              <a:rPr lang="bg-BG" sz="6000" b="1" dirty="0" smtClean="0">
                <a:latin typeface="Times New Roman"/>
                <a:cs typeface="Times New Roman"/>
              </a:rPr>
              <a:t>☺</a:t>
            </a:r>
            <a:r>
              <a:rPr lang="bg-BG" sz="6000" b="1" dirty="0" smtClean="0">
                <a:latin typeface="Garamond" pitchFamily="18" charset="0"/>
              </a:rPr>
              <a:t>СИ</a:t>
            </a:r>
            <a:endParaRPr lang="en-US" sz="6000" b="1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38400"/>
            <a:ext cx="7406640" cy="1752600"/>
          </a:xfrm>
        </p:spPr>
        <p:txBody>
          <a:bodyPr>
            <a:normAutofit/>
          </a:bodyPr>
          <a:lstStyle/>
          <a:p>
            <a:endParaRPr lang="bg-BG" sz="2800" dirty="0" smtClean="0"/>
          </a:p>
          <a:p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166736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66</TotalTime>
  <Words>402</Words>
  <Application>Microsoft Office PowerPoint</Application>
  <PresentationFormat>On-screen Show (4:3)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Corbel</vt:lpstr>
      <vt:lpstr>Garamond</vt:lpstr>
      <vt:lpstr>Gill Sans MT</vt:lpstr>
      <vt:lpstr>Times New Roman</vt:lpstr>
      <vt:lpstr>Verdana</vt:lpstr>
      <vt:lpstr>Wingdings 2</vt:lpstr>
      <vt:lpstr>Solstice</vt:lpstr>
      <vt:lpstr>АДАПТАЦИЯ НА  НОВОНАЗНАЧЕНИТЕ СЛУЖИТЕЛИ</vt:lpstr>
      <vt:lpstr>АДАПТАЦИЯ НА  НОВОНАЗНАЧЕНИТЕ СЛУЖИТЕЛИ</vt:lpstr>
      <vt:lpstr>Същност на адаптацията </vt:lpstr>
      <vt:lpstr>Основни цели на адаптацията</vt:lpstr>
      <vt:lpstr>Видове адаптация</vt:lpstr>
      <vt:lpstr>Етапи на процеса на адаптация</vt:lpstr>
      <vt:lpstr>Показатели за успешна адаптация</vt:lpstr>
      <vt:lpstr>Модел на  програма за адаптация</vt:lpstr>
      <vt:lpstr>Изпълнение на програмата за адаптация на новоназначени служители</vt:lpstr>
      <vt:lpstr>Проследяване и оценка на резултата от програмата за адаптация </vt:lpstr>
      <vt:lpstr>Знания, умения и поведения на наставника </vt:lpstr>
      <vt:lpstr>Оценка на дейността на наставника </vt:lpstr>
      <vt:lpstr>ВЪПР☺СИ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Acer Customer</dc:creator>
  <cp:lastModifiedBy>Miroslava Peicheva</cp:lastModifiedBy>
  <cp:revision>9</cp:revision>
  <dcterms:created xsi:type="dcterms:W3CDTF">2011-09-29T19:41:56Z</dcterms:created>
  <dcterms:modified xsi:type="dcterms:W3CDTF">2016-02-13T18:21:10Z</dcterms:modified>
</cp:coreProperties>
</file>