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7" r:id="rId3"/>
    <p:sldId id="268" r:id="rId4"/>
    <p:sldId id="258" r:id="rId5"/>
    <p:sldId id="259" r:id="rId6"/>
    <p:sldId id="260" r:id="rId7"/>
    <p:sldId id="261" r:id="rId8"/>
    <p:sldId id="269" r:id="rId9"/>
    <p:sldId id="270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hXIRk5q8yGAW6fbsxXLJA==" hashData="/DjzQ4A5SaAZaG47Gd+e6EgWsAQwCcfidlaeZ65tvr2f/t6Uruvo2DFiyMeHmyC8oa4ZDBqT2uGaepIm2FrK7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A4D76-F8C8-486A-B6F3-ED82575D00F8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235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41C94-E882-4F03-BC26-6B4F0CB362CA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80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E62CF-633B-4412-8146-356BC0B61230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382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AF91B-9BC4-488B-A903-B04798116A88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17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E10D7-A798-4F55-BC77-0BFC6DD4DA85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07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3CBE2-A253-45B7-B377-6EF46FD35271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1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4ADB-4572-4B21-878B-A0D65435FBF2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42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F07CD-A923-4EDE-9913-10EA294266F9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658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2D5AF-076F-4C27-B2A5-DB06E24AAC4B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89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9947C-6050-43FF-8EC7-D2EFE8B348DE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70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D3C30-FECC-4C13-BDB1-68313830AED1}" type="slidenum">
              <a:rPr lang="en-US" altLang="bg-B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234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B5078C-4C30-4149-81F2-86F85752A677}" type="slidenum">
              <a:rPr lang="en-US" altLang="bg-BG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8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8946" y="2722854"/>
            <a:ext cx="10363200" cy="1470025"/>
          </a:xfrm>
        </p:spPr>
        <p:txBody>
          <a:bodyPr/>
          <a:lstStyle/>
          <a:p>
            <a:r>
              <a:rPr lang="bg-BG" altLang="bg-BG" b="1" dirty="0"/>
              <a:t>СИСТЕМА ЗА УПРАВЛЕНИЕ НА ЧОВЕШКИТЕ РЕСУРСИ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3202546" y="440567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altLang="bg-BG" sz="2000" b="1" dirty="0"/>
              <a:t>ТЕМА 2</a:t>
            </a:r>
            <a:br>
              <a:rPr lang="bg-BG" altLang="bg-BG" sz="2000" b="1" dirty="0"/>
            </a:br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9929611" y="6387922"/>
            <a:ext cx="2156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577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2527" y="57150"/>
            <a:ext cx="7924800" cy="1143000"/>
          </a:xfrm>
        </p:spPr>
        <p:txBody>
          <a:bodyPr/>
          <a:lstStyle/>
          <a:p>
            <a:pPr eaLnBrk="1" hangingPunct="1"/>
            <a:r>
              <a:rPr lang="bg-BG" altLang="bg-BG" sz="2800" b="1" dirty="0"/>
              <a:t/>
            </a:r>
            <a:br>
              <a:rPr lang="bg-BG" altLang="bg-BG" sz="2800" b="1" dirty="0"/>
            </a:br>
            <a:r>
              <a:rPr lang="bg-BG" altLang="bg-BG" sz="2400" b="1" dirty="0"/>
              <a:t>СИСТЕМА ЗА УПРАВЛЕНИЕ НА ЧОВЕШКИТЕ РЕСУРСИ</a:t>
            </a:r>
            <a:endParaRPr lang="en-US" altLang="bg-BG" sz="2400" b="1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38600" y="5981700"/>
            <a:ext cx="6400800" cy="1752600"/>
          </a:xfrm>
        </p:spPr>
        <p:txBody>
          <a:bodyPr/>
          <a:lstStyle/>
          <a:p>
            <a:pPr algn="r" eaLnBrk="1" hangingPunct="1"/>
            <a:r>
              <a:rPr lang="bg-BG" altLang="bg-BG" sz="1800" b="1" i="1"/>
              <a:t>Мирослава Пейчева</a:t>
            </a:r>
            <a:endParaRPr lang="en-US" altLang="bg-BG" sz="1800" b="1" i="1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413125" y="24796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bg-BG" altLang="bg-BG" sz="2400">
              <a:solidFill>
                <a:srgbClr val="000000"/>
              </a:solidFill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4435162" y="1307206"/>
            <a:ext cx="2743200" cy="12954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bg-BG" altLang="bg-BG" sz="2000" b="1" dirty="0" smtClean="0">
                <a:solidFill>
                  <a:schemeClr val="bg1"/>
                </a:solidFill>
              </a:rPr>
              <a:t>Външни фактори</a:t>
            </a:r>
            <a:endParaRPr lang="en-US" altLang="bg-BG" sz="2000" b="1" dirty="0">
              <a:solidFill>
                <a:schemeClr val="bg1"/>
              </a:solidFill>
            </a:endParaRP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7246899" y="2917512"/>
            <a:ext cx="2987899" cy="12954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bg-BG" altLang="bg-BG" sz="2400">
              <a:solidFill>
                <a:srgbClr val="000000"/>
              </a:solidFill>
            </a:endParaRP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4511362" y="4675568"/>
            <a:ext cx="2667000" cy="12954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bg-BG" altLang="bg-BG" sz="1600" b="1" u="sng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bg-BG" altLang="bg-BG" sz="1600" b="1" u="sng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bg-BG" altLang="bg-BG" sz="1600" b="1" u="sng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bg-BG" altLang="bg-BG" sz="1600" b="1" u="sng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bg-BG" altLang="bg-BG" sz="1600" dirty="0" smtClean="0">
                <a:solidFill>
                  <a:schemeClr val="bg1"/>
                </a:solidFill>
              </a:rPr>
              <a:t>ОБРАТНА ИНФОРМАЦИЯ</a:t>
            </a:r>
            <a:endParaRPr lang="bg-BG" altLang="bg-BG" sz="16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bg-BG" altLang="bg-BG" sz="16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bg-BG" altLang="bg-BG" sz="1600" b="1" u="sng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bg-BG" altLang="bg-BG" sz="1600" b="1" u="sng" dirty="0">
                <a:solidFill>
                  <a:srgbClr val="000000"/>
                </a:solidFill>
              </a:rPr>
              <a:t> </a:t>
            </a:r>
            <a:endParaRPr lang="en-US" altLang="bg-BG" sz="1600" b="1" u="sng" dirty="0">
              <a:solidFill>
                <a:srgbClr val="000000"/>
              </a:solidFill>
            </a:endParaRP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1395100" y="2968536"/>
            <a:ext cx="2514600" cy="12954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bg-BG" altLang="bg-BG" sz="1400" dirty="0" smtClean="0">
                <a:solidFill>
                  <a:schemeClr val="bg1"/>
                </a:solidFill>
              </a:rPr>
              <a:t>ВХОД</a:t>
            </a:r>
            <a:endParaRPr lang="en-US" altLang="bg-BG" sz="1400" dirty="0">
              <a:solidFill>
                <a:schemeClr val="bg1"/>
              </a:solidFill>
            </a:endParaRPr>
          </a:p>
        </p:txBody>
      </p:sp>
      <p:sp>
        <p:nvSpPr>
          <p:cNvPr id="16394" name="AutoShape 27"/>
          <p:cNvSpPr>
            <a:spLocks noChangeArrowheads="1"/>
          </p:cNvSpPr>
          <p:nvPr/>
        </p:nvSpPr>
        <p:spPr bwMode="auto">
          <a:xfrm flipH="1" flipV="1">
            <a:off x="7239000" y="4191000"/>
            <a:ext cx="1752600" cy="1371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6396" name="AutoShape 32"/>
          <p:cNvSpPr>
            <a:spLocks noChangeArrowheads="1"/>
          </p:cNvSpPr>
          <p:nvPr/>
        </p:nvSpPr>
        <p:spPr bwMode="auto">
          <a:xfrm flipH="1" flipV="1">
            <a:off x="2514600" y="4038600"/>
            <a:ext cx="2057400" cy="14478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8315" y="5399"/>
                  <a:pt x="6151" y="7095"/>
                  <a:pt x="5556" y="9508"/>
                </a:cubicBezTo>
                <a:lnTo>
                  <a:pt x="313" y="8216"/>
                </a:lnTo>
                <a:cubicBezTo>
                  <a:pt x="1502" y="3391"/>
                  <a:pt x="5830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6397" name="Text Box 37"/>
          <p:cNvSpPr txBox="1">
            <a:spLocks noChangeArrowheads="1"/>
          </p:cNvSpPr>
          <p:nvPr/>
        </p:nvSpPr>
        <p:spPr bwMode="auto">
          <a:xfrm>
            <a:off x="8366288" y="3351311"/>
            <a:ext cx="79342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bg-BG" altLang="bg-BG" sz="1400" b="1" dirty="0" smtClean="0">
                <a:solidFill>
                  <a:schemeClr val="bg1"/>
                </a:solidFill>
              </a:rPr>
              <a:t>ИЗХОД</a:t>
            </a:r>
            <a:endParaRPr lang="en-US" altLang="bg-BG" sz="1400" b="1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9355401" y="3609633"/>
            <a:ext cx="1631324" cy="16199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Оценка</a:t>
            </a:r>
          </a:p>
          <a:p>
            <a:pPr algn="ctr"/>
            <a:endParaRPr lang="bg-BG" dirty="0"/>
          </a:p>
        </p:txBody>
      </p:sp>
      <p:sp>
        <p:nvSpPr>
          <p:cNvPr id="3" name="Oval 2"/>
          <p:cNvSpPr/>
          <p:nvPr/>
        </p:nvSpPr>
        <p:spPr>
          <a:xfrm>
            <a:off x="4464676" y="2936876"/>
            <a:ext cx="2348248" cy="1482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Вътрешни фактори,</a:t>
            </a:r>
          </a:p>
          <a:p>
            <a:pPr algn="ctr"/>
            <a:r>
              <a:rPr lang="bg-BG" dirty="0" smtClean="0"/>
              <a:t>Елементи, процеси</a:t>
            </a:r>
            <a:endParaRPr lang="bg-BG" dirty="0"/>
          </a:p>
        </p:txBody>
      </p:sp>
      <p:sp>
        <p:nvSpPr>
          <p:cNvPr id="4" name="Right Arrow 3"/>
          <p:cNvSpPr/>
          <p:nvPr/>
        </p:nvSpPr>
        <p:spPr>
          <a:xfrm>
            <a:off x="3867307" y="3455563"/>
            <a:ext cx="662300" cy="3734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Left Arrow 4"/>
          <p:cNvSpPr/>
          <p:nvPr/>
        </p:nvSpPr>
        <p:spPr>
          <a:xfrm>
            <a:off x="6706646" y="3455563"/>
            <a:ext cx="596389" cy="3461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Down Arrow 5"/>
          <p:cNvSpPr/>
          <p:nvPr/>
        </p:nvSpPr>
        <p:spPr>
          <a:xfrm>
            <a:off x="5009882" y="2598313"/>
            <a:ext cx="309093" cy="3702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Down Arrow 19"/>
          <p:cNvSpPr/>
          <p:nvPr/>
        </p:nvSpPr>
        <p:spPr>
          <a:xfrm>
            <a:off x="5562064" y="2574143"/>
            <a:ext cx="309093" cy="3702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Down Arrow 20"/>
          <p:cNvSpPr/>
          <p:nvPr/>
        </p:nvSpPr>
        <p:spPr>
          <a:xfrm>
            <a:off x="6055217" y="2598312"/>
            <a:ext cx="309093" cy="3702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497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201" y="318214"/>
            <a:ext cx="10363200" cy="1143000"/>
          </a:xfrm>
        </p:spPr>
        <p:txBody>
          <a:bodyPr/>
          <a:lstStyle/>
          <a:p>
            <a:r>
              <a:rPr lang="bg-BG" sz="3200" dirty="0" smtClean="0"/>
              <a:t>ЕЛЕМЕНТИ НА СИСТЕМАТА ЗА УПРАВЛЕНИЕ НА ЧОВЕШКИТЕ РЕСУРСИ</a:t>
            </a:r>
            <a:endParaRPr lang="bg-BG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035897" y="6488668"/>
            <a:ext cx="2156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bg-BG" dirty="0"/>
          </a:p>
        </p:txBody>
      </p:sp>
      <p:sp>
        <p:nvSpPr>
          <p:cNvPr id="5" name="Oval 4"/>
          <p:cNvSpPr/>
          <p:nvPr/>
        </p:nvSpPr>
        <p:spPr>
          <a:xfrm>
            <a:off x="4100846" y="2944432"/>
            <a:ext cx="2979313" cy="21378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 smtClean="0"/>
              <a:t>СИСТЕМА ЗА УПРАВЛЕНИЕ НА ЧОВЕШКИТЕ РЕСУРСИ</a:t>
            </a:r>
            <a:endParaRPr lang="bg-BG" sz="1600" b="1" dirty="0"/>
          </a:p>
        </p:txBody>
      </p:sp>
      <p:sp>
        <p:nvSpPr>
          <p:cNvPr id="6" name="Oval 5"/>
          <p:cNvSpPr/>
          <p:nvPr/>
        </p:nvSpPr>
        <p:spPr>
          <a:xfrm>
            <a:off x="2000250" y="2870312"/>
            <a:ext cx="2044520" cy="11719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/>
              <a:t>АНАЛИЗ И ПРОЕКТИРАНЕ НА ДЛЪЖНОСТИ</a:t>
            </a:r>
            <a:endParaRPr lang="bg-BG" sz="1400" b="1" dirty="0"/>
          </a:p>
        </p:txBody>
      </p:sp>
      <p:sp>
        <p:nvSpPr>
          <p:cNvPr id="8" name="Oval 7"/>
          <p:cNvSpPr/>
          <p:nvPr/>
        </p:nvSpPr>
        <p:spPr>
          <a:xfrm>
            <a:off x="2884864" y="1949472"/>
            <a:ext cx="2065985" cy="11719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/>
              <a:t>ПЛАНИРАНЕ НА ЧОВЕШКИТЕ РЕСУРСИ</a:t>
            </a:r>
            <a:endParaRPr lang="bg-BG" sz="1400" b="1" dirty="0"/>
          </a:p>
        </p:txBody>
      </p:sp>
      <p:sp>
        <p:nvSpPr>
          <p:cNvPr id="9" name="Oval 8"/>
          <p:cNvSpPr/>
          <p:nvPr/>
        </p:nvSpPr>
        <p:spPr>
          <a:xfrm>
            <a:off x="4605799" y="1639238"/>
            <a:ext cx="2097110" cy="12709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/>
              <a:t>ПРИВЛИЧАНЕ И ПОДБОР</a:t>
            </a:r>
            <a:endParaRPr lang="bg-BG" sz="1400" b="1" dirty="0"/>
          </a:p>
        </p:txBody>
      </p:sp>
      <p:sp>
        <p:nvSpPr>
          <p:cNvPr id="10" name="Oval 9"/>
          <p:cNvSpPr/>
          <p:nvPr/>
        </p:nvSpPr>
        <p:spPr>
          <a:xfrm>
            <a:off x="6377977" y="1767020"/>
            <a:ext cx="1771921" cy="11719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dirty="0" smtClean="0"/>
              <a:t>АДАПТАЦИЯ </a:t>
            </a:r>
            <a:endParaRPr lang="bg-BG" sz="1200" b="1" dirty="0"/>
          </a:p>
        </p:txBody>
      </p:sp>
      <p:sp>
        <p:nvSpPr>
          <p:cNvPr id="11" name="Oval 10"/>
          <p:cNvSpPr/>
          <p:nvPr/>
        </p:nvSpPr>
        <p:spPr>
          <a:xfrm>
            <a:off x="6872482" y="2535460"/>
            <a:ext cx="1928612" cy="1004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ОБУЧЕНИЕ</a:t>
            </a:r>
            <a:endParaRPr lang="bg-BG" sz="1600" dirty="0"/>
          </a:p>
        </p:txBody>
      </p:sp>
      <p:sp>
        <p:nvSpPr>
          <p:cNvPr id="12" name="Oval 11"/>
          <p:cNvSpPr/>
          <p:nvPr/>
        </p:nvSpPr>
        <p:spPr>
          <a:xfrm>
            <a:off x="7080159" y="3341465"/>
            <a:ext cx="2152918" cy="11719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/>
              <a:t>УПРАВЛЕНИЕ НА КАРИЕРАТА</a:t>
            </a:r>
            <a:endParaRPr lang="bg-BG" sz="1400" b="1" dirty="0"/>
          </a:p>
        </p:txBody>
      </p:sp>
      <p:sp>
        <p:nvSpPr>
          <p:cNvPr id="13" name="Oval 12"/>
          <p:cNvSpPr/>
          <p:nvPr/>
        </p:nvSpPr>
        <p:spPr>
          <a:xfrm>
            <a:off x="7080159" y="4355873"/>
            <a:ext cx="1969396" cy="11719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dirty="0" smtClean="0"/>
              <a:t>ОЦЕНКА НА ТРУДОВОТО ИЗПЪЛНЕНИЕ</a:t>
            </a:r>
            <a:endParaRPr lang="bg-BG" sz="1200" b="1" dirty="0"/>
          </a:p>
        </p:txBody>
      </p:sp>
      <p:sp>
        <p:nvSpPr>
          <p:cNvPr id="14" name="Oval 13"/>
          <p:cNvSpPr/>
          <p:nvPr/>
        </p:nvSpPr>
        <p:spPr>
          <a:xfrm>
            <a:off x="6571444" y="5261290"/>
            <a:ext cx="1815921" cy="1157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dirty="0" smtClean="0"/>
              <a:t>ТРУДОВО ВЪЗНАГРАЖДЕНИЕ</a:t>
            </a:r>
            <a:endParaRPr lang="bg-BG" sz="1200" b="1" dirty="0"/>
          </a:p>
        </p:txBody>
      </p:sp>
      <p:sp>
        <p:nvSpPr>
          <p:cNvPr id="15" name="Oval 14"/>
          <p:cNvSpPr/>
          <p:nvPr/>
        </p:nvSpPr>
        <p:spPr>
          <a:xfrm>
            <a:off x="5534431" y="5270142"/>
            <a:ext cx="1338051" cy="1004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БЗУТ</a:t>
            </a:r>
            <a:endParaRPr lang="bg-BG" sz="1600" dirty="0"/>
          </a:p>
        </p:txBody>
      </p:sp>
      <p:sp>
        <p:nvSpPr>
          <p:cNvPr id="19" name="Oval 18"/>
          <p:cNvSpPr/>
          <p:nvPr/>
        </p:nvSpPr>
        <p:spPr>
          <a:xfrm>
            <a:off x="3790416" y="5116536"/>
            <a:ext cx="2115885" cy="1157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dirty="0" smtClean="0"/>
              <a:t>Равни възможности и защита срещу дискриминация в труда</a:t>
            </a:r>
            <a:endParaRPr lang="bg-BG" sz="1200" b="1" dirty="0"/>
          </a:p>
        </p:txBody>
      </p:sp>
      <p:sp>
        <p:nvSpPr>
          <p:cNvPr id="20" name="Oval 19"/>
          <p:cNvSpPr/>
          <p:nvPr/>
        </p:nvSpPr>
        <p:spPr>
          <a:xfrm>
            <a:off x="2379911" y="5088498"/>
            <a:ext cx="1815921" cy="1213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dirty="0" smtClean="0"/>
              <a:t>КСО И СОЦИАЛЕН ОДИТ</a:t>
            </a:r>
            <a:endParaRPr lang="bg-BG" sz="1200" b="1" dirty="0"/>
          </a:p>
        </p:txBody>
      </p:sp>
      <p:sp>
        <p:nvSpPr>
          <p:cNvPr id="21" name="Oval 20"/>
          <p:cNvSpPr/>
          <p:nvPr/>
        </p:nvSpPr>
        <p:spPr>
          <a:xfrm>
            <a:off x="2157881" y="3956025"/>
            <a:ext cx="1815921" cy="1213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000" b="1" dirty="0" smtClean="0"/>
              <a:t>КОМУНИКАЦИОННИ УМЕНИЯЗА РЪКОВОДИТЕЛИ И СЛУЖИТЕЛИ</a:t>
            </a:r>
            <a:endParaRPr lang="bg-BG" sz="1000" b="1" dirty="0"/>
          </a:p>
        </p:txBody>
      </p:sp>
    </p:spTree>
    <p:extLst>
      <p:ext uri="{BB962C8B-B14F-4D97-AF65-F5344CB8AC3E}">
        <p14:creationId xmlns:p14="http://schemas.microsoft.com/office/powerpoint/2010/main" val="3389794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mtClean="0"/>
              <a:t>Роли и отговорности на звеното по човешки ресурси</a:t>
            </a:r>
            <a:endParaRPr lang="en-US" altLang="bg-BG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altLang="bg-BG" b="1" smtClean="0"/>
              <a:t>Административни услуги и сделки</a:t>
            </a:r>
            <a:r>
              <a:rPr lang="bg-BG" altLang="bg-BG" smtClean="0"/>
              <a:t>. Към административните услуги се отнасят компенсациите, набирането на персонал. Усилията тук са насочени към осигуряване на ефективност на ресурсите и качеството на услугите.;</a:t>
            </a:r>
            <a:endParaRPr lang="en-US" altLang="bg-BG" smtClean="0"/>
          </a:p>
          <a:p>
            <a:endParaRPr lang="en-US" altLang="bg-BG" smtClean="0"/>
          </a:p>
        </p:txBody>
      </p:sp>
      <p:sp>
        <p:nvSpPr>
          <p:cNvPr id="17412" name="Rectangle 3"/>
          <p:cNvSpPr txBox="1">
            <a:spLocks noChangeArrowheads="1"/>
          </p:cNvSpPr>
          <p:nvPr/>
        </p:nvSpPr>
        <p:spPr bwMode="auto">
          <a:xfrm>
            <a:off x="4038600" y="6207125"/>
            <a:ext cx="6400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fontAlgn="base">
              <a:spcAft>
                <a:spcPct val="0"/>
              </a:spcAft>
              <a:buFontTx/>
              <a:buNone/>
            </a:pPr>
            <a:r>
              <a:rPr lang="bg-BG" altLang="bg-BG" sz="1800" b="1" i="1">
                <a:solidFill>
                  <a:srgbClr val="000000"/>
                </a:solidFill>
              </a:rPr>
              <a:t>Мирослава Пейчева</a:t>
            </a:r>
            <a:endParaRPr lang="en-US" altLang="bg-BG" sz="1800" b="1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37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altLang="bg-BG" b="1" dirty="0" smtClean="0"/>
          </a:p>
          <a:p>
            <a:r>
              <a:rPr lang="bg-BG" altLang="bg-BG" b="1" dirty="0" smtClean="0"/>
              <a:t>Услуги за бизнес партньори</a:t>
            </a:r>
            <a:r>
              <a:rPr lang="bg-BG" altLang="bg-BG" dirty="0" smtClean="0"/>
              <a:t>. Развитие на ефективна система за човешки ресурси и оказване на помощ при прилагане на бизнес плановете. Усилията тук са насочени към разрешаване на проблеми, </a:t>
            </a:r>
            <a:endParaRPr lang="en-US" altLang="bg-BG" dirty="0" smtClean="0"/>
          </a:p>
          <a:p>
            <a:endParaRPr lang="en-US" altLang="bg-BG" dirty="0" smtClean="0"/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mtClean="0"/>
              <a:t>Роли и отговорности на звеното по човешки ресурси</a:t>
            </a:r>
            <a:endParaRPr lang="en-US" altLang="bg-BG" smtClean="0"/>
          </a:p>
        </p:txBody>
      </p:sp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4038600" y="6207125"/>
            <a:ext cx="6400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fontAlgn="base">
              <a:spcAft>
                <a:spcPct val="0"/>
              </a:spcAft>
              <a:buFontTx/>
              <a:buNone/>
            </a:pPr>
            <a:r>
              <a:rPr lang="bg-BG" altLang="bg-BG" sz="1800" b="1" i="1">
                <a:solidFill>
                  <a:srgbClr val="000000"/>
                </a:solidFill>
              </a:rPr>
              <a:t>Мирослава Пейчева</a:t>
            </a:r>
            <a:endParaRPr lang="en-US" altLang="bg-BG" sz="1800" b="1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31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altLang="bg-BG" b="1" smtClean="0"/>
              <a:t>Стратегически партньор</a:t>
            </a:r>
            <a:r>
              <a:rPr lang="bg-BG" altLang="bg-BG" smtClean="0"/>
              <a:t>. Допринася за реалзиране на бизнес стратегия, основана на човешкия капитал, развитие на политиките по човешки ресурси. Усилията са насочени към знания за човешките ресурси, към пазара и бизнес стратегиите</a:t>
            </a:r>
            <a:endParaRPr lang="en-US" altLang="bg-BG" smtClean="0"/>
          </a:p>
        </p:txBody>
      </p:sp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mtClean="0"/>
              <a:t>Роли и отговорности на звеното по човешки ресурси</a:t>
            </a:r>
            <a:endParaRPr lang="en-US" altLang="bg-BG" smtClean="0"/>
          </a:p>
        </p:txBody>
      </p:sp>
      <p:sp>
        <p:nvSpPr>
          <p:cNvPr id="19460" name="Rectangle 3"/>
          <p:cNvSpPr txBox="1">
            <a:spLocks noChangeArrowheads="1"/>
          </p:cNvSpPr>
          <p:nvPr/>
        </p:nvSpPr>
        <p:spPr bwMode="auto">
          <a:xfrm>
            <a:off x="4038600" y="6207125"/>
            <a:ext cx="6400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fontAlgn="base">
              <a:spcAft>
                <a:spcPct val="0"/>
              </a:spcAft>
              <a:buFontTx/>
              <a:buNone/>
            </a:pPr>
            <a:r>
              <a:rPr lang="bg-BG" altLang="bg-BG" sz="1800" b="1" i="1">
                <a:solidFill>
                  <a:srgbClr val="000000"/>
                </a:solidFill>
              </a:rPr>
              <a:t>Мирослава Пейчева</a:t>
            </a:r>
            <a:endParaRPr lang="en-US" altLang="bg-BG" sz="1800" b="1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5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mtClean="0"/>
              <a:t>Брой персонал в звеното по човешки ресурси</a:t>
            </a:r>
            <a:endParaRPr lang="en-US" altLang="bg-BG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362200" y="2438400"/>
          <a:ext cx="7391400" cy="3435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3300"/>
                <a:gridCol w="3848100"/>
              </a:tblGrid>
              <a:tr h="9815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Число подчинени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Количество възможни връзки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490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4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44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490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100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490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6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222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490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8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1080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490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18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2 259602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0506" name="Rectangle 3"/>
          <p:cNvSpPr txBox="1">
            <a:spLocks noChangeArrowheads="1"/>
          </p:cNvSpPr>
          <p:nvPr/>
        </p:nvSpPr>
        <p:spPr bwMode="auto">
          <a:xfrm>
            <a:off x="4038600" y="6207125"/>
            <a:ext cx="6400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fontAlgn="base">
              <a:spcAft>
                <a:spcPct val="0"/>
              </a:spcAft>
              <a:buFontTx/>
              <a:buNone/>
            </a:pPr>
            <a:r>
              <a:rPr lang="bg-BG" altLang="bg-BG" sz="1800" b="1" i="1">
                <a:solidFill>
                  <a:srgbClr val="000000"/>
                </a:solidFill>
              </a:rPr>
              <a:t>Мирослава Пейчева</a:t>
            </a:r>
            <a:endParaRPr lang="en-US" altLang="bg-BG" sz="1800" b="1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7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 smtClean="0"/>
              <a:t>Специфични особености в управлението на човешките ресурси в малки и големи организации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Специфични особености на управлението на човешките ресурси в малки организации;</a:t>
            </a:r>
          </a:p>
          <a:p>
            <a:endParaRPr lang="bg-BG" dirty="0"/>
          </a:p>
          <a:p>
            <a:endParaRPr lang="bg-BG" dirty="0" smtClean="0"/>
          </a:p>
          <a:p>
            <a:r>
              <a:rPr lang="bg-BG" dirty="0" smtClean="0"/>
              <a:t>Спецефичини особености на управлението на човешките ресурси в големи организации</a:t>
            </a:r>
          </a:p>
          <a:p>
            <a:endParaRPr lang="bg-BG" dirty="0"/>
          </a:p>
          <a:p>
            <a:r>
              <a:rPr lang="bg-BG" dirty="0" smtClean="0"/>
              <a:t>Норма 1/100</a:t>
            </a:r>
            <a:endParaRPr lang="bg-BG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428445" y="6405563"/>
            <a:ext cx="640080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fontAlgn="base">
              <a:spcAft>
                <a:spcPct val="0"/>
              </a:spcAft>
              <a:buFontTx/>
              <a:buNone/>
            </a:pPr>
            <a:r>
              <a:rPr lang="bg-BG" altLang="bg-BG" sz="1800" b="1" i="1" dirty="0">
                <a:solidFill>
                  <a:srgbClr val="000000"/>
                </a:solidFill>
              </a:rPr>
              <a:t>Мирослава Пейчева</a:t>
            </a:r>
            <a:endParaRPr lang="en-US" altLang="bg-BG" sz="18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334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53"/>
            <a:ext cx="12015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09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bg-BG" altLang="bg-BG" smtClean="0"/>
              <a:t>КОМПЕТЕНТНОСТИ</a:t>
            </a:r>
            <a:endParaRPr lang="en-US" altLang="bg-BG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2209800" y="1981200"/>
            <a:ext cx="7924800" cy="4114800"/>
          </a:xfrm>
        </p:spPr>
        <p:txBody>
          <a:bodyPr/>
          <a:lstStyle/>
          <a:p>
            <a:pPr marL="0" indent="0">
              <a:buNone/>
            </a:pPr>
            <a:r>
              <a:rPr lang="bg-BG" altLang="bg-BG" smtClean="0"/>
              <a:t>Компетентностите са:</a:t>
            </a:r>
          </a:p>
          <a:p>
            <a:pPr marL="0" indent="0">
              <a:buNone/>
            </a:pPr>
            <a:r>
              <a:rPr lang="bg-BG" altLang="bg-BG" smtClean="0"/>
              <a:t>способността на човека да се държи по начин, който удовлетворява изискванията на работа в определена организация и което на свой ред е причина за постигане на желаните резултати</a:t>
            </a:r>
            <a:endParaRPr lang="en-US" altLang="bg-BG" smtClean="0"/>
          </a:p>
        </p:txBody>
      </p:sp>
      <p:sp>
        <p:nvSpPr>
          <p:cNvPr id="21508" name="Rectangle 3"/>
          <p:cNvSpPr txBox="1">
            <a:spLocks noChangeArrowheads="1"/>
          </p:cNvSpPr>
          <p:nvPr/>
        </p:nvSpPr>
        <p:spPr bwMode="auto">
          <a:xfrm>
            <a:off x="4114800" y="6205539"/>
            <a:ext cx="640080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fontAlgn="base">
              <a:spcAft>
                <a:spcPct val="0"/>
              </a:spcAft>
              <a:buFontTx/>
              <a:buNone/>
            </a:pPr>
            <a:r>
              <a:rPr lang="bg-BG" altLang="bg-BG" sz="1800" b="1" i="1" dirty="0">
                <a:solidFill>
                  <a:srgbClr val="000000"/>
                </a:solidFill>
              </a:rPr>
              <a:t>Мирослава Пейчева</a:t>
            </a:r>
            <a:endParaRPr lang="en-US" altLang="bg-BG" sz="18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03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mtClean="0"/>
              <a:t>КОМПЕТЕНТНОСТИ</a:t>
            </a:r>
            <a:endParaRPr lang="en-US" altLang="bg-BG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altLang="bg-BG" sz="2800"/>
              <a:t>компетентностите са „ всички свързани с работата свойства на личността знания, навици, ценности, които подтикват човека към отлично изпълнение на неговата работа“.</a:t>
            </a:r>
            <a:endParaRPr lang="en-US" altLang="bg-BG" sz="2800"/>
          </a:p>
          <a:p>
            <a:endParaRPr lang="en-US" altLang="bg-BG" smtClean="0"/>
          </a:p>
        </p:txBody>
      </p:sp>
      <p:sp>
        <p:nvSpPr>
          <p:cNvPr id="22532" name="Rectangle 3"/>
          <p:cNvSpPr txBox="1">
            <a:spLocks noChangeArrowheads="1"/>
          </p:cNvSpPr>
          <p:nvPr/>
        </p:nvSpPr>
        <p:spPr bwMode="auto">
          <a:xfrm>
            <a:off x="4114800" y="6205539"/>
            <a:ext cx="640080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fontAlgn="base">
              <a:spcAft>
                <a:spcPct val="0"/>
              </a:spcAft>
              <a:buFontTx/>
              <a:buNone/>
            </a:pPr>
            <a:r>
              <a:rPr lang="bg-BG" altLang="bg-BG" sz="1800" b="1" i="1">
                <a:solidFill>
                  <a:srgbClr val="000000"/>
                </a:solidFill>
              </a:rPr>
              <a:t>Мирослава Пейчева</a:t>
            </a:r>
            <a:endParaRPr lang="en-US" altLang="bg-BG" sz="1800" b="1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84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bg-BG" altLang="bg-BG" smtClean="0"/>
              <a:t>Видовете компетентности</a:t>
            </a:r>
            <a:endParaRPr lang="en-US" altLang="bg-BG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133600" y="1295400"/>
            <a:ext cx="7772400" cy="4800600"/>
          </a:xfrm>
        </p:spPr>
        <p:txBody>
          <a:bodyPr/>
          <a:lstStyle/>
          <a:p>
            <a:r>
              <a:rPr lang="bg-BG" altLang="bg-BG" sz="2800" b="1"/>
              <a:t>Общи-</a:t>
            </a:r>
            <a:r>
              <a:rPr lang="bg-BG" altLang="bg-BG" sz="2800"/>
              <a:t>могат да бъдат за определена професия</a:t>
            </a:r>
            <a:endParaRPr lang="en-US" altLang="bg-BG" sz="2800"/>
          </a:p>
          <a:p>
            <a:r>
              <a:rPr lang="bg-BG" altLang="bg-BG" sz="2800" b="1"/>
              <a:t>Специфични - </a:t>
            </a:r>
            <a:r>
              <a:rPr lang="bg-BG" altLang="bg-BG" sz="2800"/>
              <a:t>индивидуалните задължения на конкретна длъжност. </a:t>
            </a:r>
            <a:endParaRPr lang="en-US" altLang="bg-BG" sz="2800"/>
          </a:p>
          <a:p>
            <a:r>
              <a:rPr lang="bg-BG" altLang="bg-BG" sz="2800" b="1"/>
              <a:t>Базова и работна компетентност -</a:t>
            </a:r>
            <a:r>
              <a:rPr lang="bg-BG" altLang="bg-BG" sz="2800"/>
              <a:t>необходима за изпълнението на конкретна работа, без значение от равнището на работниците и служителите</a:t>
            </a:r>
            <a:r>
              <a:rPr lang="bg-BG" altLang="bg-BG" sz="2800" b="1"/>
              <a:t>;</a:t>
            </a:r>
            <a:endParaRPr lang="en-US" altLang="bg-BG" sz="2800"/>
          </a:p>
          <a:p>
            <a:r>
              <a:rPr lang="bg-BG" altLang="bg-BG" sz="2800" b="1"/>
              <a:t>Диференцираща компетентност -</a:t>
            </a:r>
            <a:r>
              <a:rPr lang="bg-BG" altLang="bg-BG" sz="2800"/>
              <a:t>поведенческите характеристики на високоефективните работници и служители.</a:t>
            </a:r>
            <a:endParaRPr lang="en-US" altLang="bg-BG" sz="2800"/>
          </a:p>
          <a:p>
            <a:endParaRPr lang="en-US" altLang="bg-BG" smtClean="0"/>
          </a:p>
        </p:txBody>
      </p:sp>
      <p:sp>
        <p:nvSpPr>
          <p:cNvPr id="23556" name="Rectangle 3"/>
          <p:cNvSpPr txBox="1">
            <a:spLocks noChangeArrowheads="1"/>
          </p:cNvSpPr>
          <p:nvPr/>
        </p:nvSpPr>
        <p:spPr bwMode="auto">
          <a:xfrm>
            <a:off x="4114800" y="6405564"/>
            <a:ext cx="640080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fontAlgn="base">
              <a:spcAft>
                <a:spcPct val="0"/>
              </a:spcAft>
              <a:buFontTx/>
              <a:buNone/>
            </a:pPr>
            <a:r>
              <a:rPr lang="bg-BG" altLang="bg-BG" sz="1800" b="1" i="1">
                <a:solidFill>
                  <a:srgbClr val="000000"/>
                </a:solidFill>
              </a:rPr>
              <a:t>Мирослава Пейчева</a:t>
            </a:r>
            <a:endParaRPr lang="en-US" altLang="bg-BG" sz="1800" b="1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9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47900" y="304800"/>
            <a:ext cx="7924800" cy="609600"/>
          </a:xfrm>
        </p:spPr>
        <p:txBody>
          <a:bodyPr/>
          <a:lstStyle/>
          <a:p>
            <a:pPr eaLnBrk="1" hangingPunct="1"/>
            <a:r>
              <a:rPr lang="bg-BG" altLang="bg-BG" sz="2400" b="1"/>
              <a:t>УПРАВЛЕНИЕ НА ЧОВЕШКИТЕ РЕСУРСИ</a:t>
            </a:r>
            <a:br>
              <a:rPr lang="bg-BG" altLang="bg-BG" sz="2400" b="1"/>
            </a:br>
            <a:r>
              <a:rPr lang="bg-BG" altLang="bg-BG" sz="2400" b="1"/>
              <a:t>Аутсорсинг  </a:t>
            </a:r>
            <a:endParaRPr lang="en-US" altLang="bg-BG" sz="2400" b="1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6405563"/>
            <a:ext cx="6400800" cy="1752600"/>
          </a:xfrm>
        </p:spPr>
        <p:txBody>
          <a:bodyPr/>
          <a:lstStyle/>
          <a:p>
            <a:pPr algn="r" eaLnBrk="1" hangingPunct="1"/>
            <a:r>
              <a:rPr lang="bg-BG" altLang="bg-BG" sz="1800" b="1" i="1"/>
              <a:t>Мирослава Пейчева</a:t>
            </a:r>
            <a:endParaRPr lang="en-US" altLang="bg-BG" sz="1800" b="1" i="1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270126" y="1870075"/>
            <a:ext cx="430213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bg-BG" altLang="bg-BG" sz="24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4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bg-BG" sz="240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57400" y="1143001"/>
            <a:ext cx="8305800" cy="52625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bg-BG" sz="2400" dirty="0">
                <a:solidFill>
                  <a:srgbClr val="000000"/>
                </a:solidFill>
              </a:rPr>
              <a:t>Аутсорсинг/ousourcing/ е “изнасяне</a:t>
            </a:r>
            <a:r>
              <a:rPr lang="bg-BG" sz="2400">
                <a:solidFill>
                  <a:srgbClr val="000000"/>
                </a:solidFill>
              </a:rPr>
              <a:t>” на спомагателни дейности </a:t>
            </a:r>
            <a:r>
              <a:rPr lang="bg-BG" sz="2400" dirty="0">
                <a:solidFill>
                  <a:srgbClr val="000000"/>
                </a:solidFill>
              </a:rPr>
              <a:t>на организацията за изпълнение от външни за организацията лица, обикновенно консултантски фирми.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bg-BG" sz="24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bg-BG" sz="2400" dirty="0">
                <a:solidFill>
                  <a:srgbClr val="000000"/>
                </a:solidFill>
              </a:rPr>
              <a:t>Фактори: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bg-BG" sz="2400" dirty="0">
                <a:solidFill>
                  <a:srgbClr val="000000"/>
                </a:solidFill>
              </a:rPr>
              <a:t>Стратегическото значение на дейността; 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bg-BG" sz="2400" dirty="0">
                <a:solidFill>
                  <a:srgbClr val="000000"/>
                </a:solidFill>
              </a:rPr>
              <a:t>Равнището на конфиденциалност на информацията, на която е носител дейността;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bg-BG" sz="2400" dirty="0">
                <a:solidFill>
                  <a:srgbClr val="000000"/>
                </a:solidFill>
              </a:rPr>
              <a:t>Възможностите за осъществяване на превантивен контрол на консултантската фирма, поела изпълнението на дейността;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bg-BG" sz="2400" dirty="0">
                <a:solidFill>
                  <a:srgbClr val="000000"/>
                </a:solidFill>
              </a:rPr>
              <a:t>Равнището на компетентност, която може да осигури консултантската фирма;</a:t>
            </a:r>
            <a:endParaRPr lang="en-US" sz="2400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bg-BG" sz="2400" dirty="0">
                <a:solidFill>
                  <a:srgbClr val="000000"/>
                </a:solidFill>
              </a:rPr>
              <a:t>Равнището на доверие в консултантската фирма.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bg-BG" altLang="bg-BG" smtClean="0"/>
              <a:t>ВЪПР</a:t>
            </a:r>
            <a:r>
              <a:rPr lang="bg-BG" altLang="bg-BG" sz="6000" b="1"/>
              <a:t>☺</a:t>
            </a:r>
            <a:r>
              <a:rPr lang="bg-BG" altLang="bg-BG" smtClean="0"/>
              <a:t>СИ</a:t>
            </a:r>
            <a:endParaRPr lang="en-US" altLang="bg-BG" smtClean="0"/>
          </a:p>
        </p:txBody>
      </p:sp>
    </p:spTree>
    <p:extLst>
      <p:ext uri="{BB962C8B-B14F-4D97-AF65-F5344CB8AC3E}">
        <p14:creationId xmlns:p14="http://schemas.microsoft.com/office/powerpoint/2010/main" val="28351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471</Words>
  <Application>Microsoft Office PowerPoint</Application>
  <PresentationFormat>Widescreen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Default Design</vt:lpstr>
      <vt:lpstr>СИСТЕМА ЗА УПРАВЛЕНИЕ НА ЧОВЕШКИТЕ РЕСУРСИ </vt:lpstr>
      <vt:lpstr> СИСТЕМА ЗА УПРАВЛЕНИЕ НА ЧОВЕШКИТЕ РЕСУРСИ</vt:lpstr>
      <vt:lpstr>ЕЛЕМЕНТИ НА СИСТЕМАТА ЗА УПРАВЛЕНИЕ НА ЧОВЕШКИТЕ РЕСУРСИ</vt:lpstr>
      <vt:lpstr>Роли и отговорности на звеното по човешки ресурси</vt:lpstr>
      <vt:lpstr>Роли и отговорности на звеното по човешки ресурси</vt:lpstr>
      <vt:lpstr>Роли и отговорности на звеното по човешки ресурси</vt:lpstr>
      <vt:lpstr>Брой персонал в звеното по човешки ресурси</vt:lpstr>
      <vt:lpstr>Специфични особености в управлението на човешките ресурси в малки и големи организации</vt:lpstr>
      <vt:lpstr>PowerPoint Presentation</vt:lpstr>
      <vt:lpstr>КОМПЕТЕНТНОСТИ</vt:lpstr>
      <vt:lpstr>КОМПЕТЕНТНОСТИ</vt:lpstr>
      <vt:lpstr>Видовете компетентности</vt:lpstr>
      <vt:lpstr>УПРАВЛЕНИЕ НА ЧОВЕШКИТЕ РЕСУРСИ Аутсорсинг  </vt:lpstr>
      <vt:lpstr>ВЪПР☺СИ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СИСТЕМА ЗА УПРАВЛЕНИЕ НА ЧОВЕШКИТЕ РЕСУРСИ</dc:title>
  <dc:creator>Miroslava Peicheva</dc:creator>
  <cp:lastModifiedBy>Miroslava Peicheva</cp:lastModifiedBy>
  <cp:revision>8</cp:revision>
  <dcterms:created xsi:type="dcterms:W3CDTF">2016-02-12T06:28:41Z</dcterms:created>
  <dcterms:modified xsi:type="dcterms:W3CDTF">2016-02-13T17:49:40Z</dcterms:modified>
</cp:coreProperties>
</file>