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yhgLgGKlnNS8F8jYUUAqg==" hashData="HuvUYvZJJXWaqMLtbbI29gLYNGmPMK7qcatTOf/8V3IRn7uVZ8ryId8OtPJtzYOiMIu93FYoBNOs6l7bEUk45g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87D96-F1BF-48A5-AA24-B563CB9213CB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0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4EC08A-8D79-4402-886D-DDB772EB7A2A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77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A550A2-EC71-4F4F-8A73-6C709FE553D9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92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BD269-49F4-4CB8-96DD-F0B901DA2727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04FD0A-707B-4B38-A5CE-66ED17087EE7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74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56BD87-ECA4-4597-954E-34207D435857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1C1E9C-B6C8-4DF2-AF12-9C56BA89F7DD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3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5E2ED-67EE-402C-88BD-9A77AA48E497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1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EA7856-85DA-4648-867A-5CF29823D0D0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3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CF465-144D-4645-96F1-2812EDC7859A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0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A6D76-23E5-4A37-8782-196B94D04BEA}" type="slidenum">
              <a:rPr lang="en-US" altLang="bg-BG">
                <a:solidFill>
                  <a:srgbClr val="000000"/>
                </a:solidFill>
              </a:rPr>
              <a:pPr/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04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CC"/>
            </a:gs>
            <a:gs pos="100000">
              <a:srgbClr val="00005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A258CF-2536-4502-B2EC-24568A60AF34}" type="slidenum">
              <a:rPr lang="en-US" altLang="bg-B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bg-BG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60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hyperlink" Target="http://www.inmagine.com/gs232/gs232023-photo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752600" y="1752601"/>
            <a:ext cx="5943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40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4000" b="1">
                <a:solidFill>
                  <a:srgbClr val="FFFFFF"/>
                </a:solidFill>
              </a:rPr>
            </a:br>
            <a:r>
              <a:rPr lang="bg-BG" altLang="bg-BG" sz="4000" b="1">
                <a:solidFill>
                  <a:srgbClr val="FFFFFF"/>
                </a:solidFill>
              </a:rPr>
              <a:t>УМЕНИЯ</a:t>
            </a:r>
            <a:endParaRPr lang="en-US" altLang="bg-BG" sz="4000" b="1">
              <a:solidFill>
                <a:srgbClr val="FFFFFF"/>
              </a:solidFill>
            </a:endParaRPr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052" name="Picture 5" descr="InternalCommun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4" y="0"/>
            <a:ext cx="28717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PH135_0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81400"/>
            <a:ext cx="23066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7" descr="bxp272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05200"/>
            <a:ext cx="22860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k17309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"/>
            <a:ext cx="2144713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9" descr="k04223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364" y="3429000"/>
            <a:ext cx="23066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30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 b="1">
                <a:solidFill>
                  <a:srgbClr val="FFFFFF"/>
                </a:solidFill>
              </a:rPr>
              <a:t>План</a:t>
            </a:r>
            <a:endParaRPr lang="en-US" altLang="bg-BG" sz="2000" b="1">
              <a:solidFill>
                <a:srgbClr val="FFFFFF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905000" y="1371600"/>
            <a:ext cx="80010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600" b="1" dirty="0">
                <a:solidFill>
                  <a:srgbClr val="FFFFFF"/>
                </a:solidFill>
              </a:rPr>
              <a:t>Същност на комуникациите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600" b="1" dirty="0">
                <a:solidFill>
                  <a:srgbClr val="FFFFFF"/>
                </a:solidFill>
              </a:rPr>
              <a:t>Комуникационни потоци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600" b="1" dirty="0">
                <a:solidFill>
                  <a:srgbClr val="FFFFFF"/>
                </a:solidFill>
              </a:rPr>
              <a:t>Видове комуникации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600" b="1" dirty="0">
                <a:solidFill>
                  <a:srgbClr val="FFFFFF"/>
                </a:solidFill>
              </a:rPr>
              <a:t>Правила за:писане, четене, говорене, презентиране, интервюиране</a:t>
            </a:r>
            <a:endParaRPr lang="en-US" altLang="bg-BG" sz="3600" b="1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04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 b="1">
                <a:solidFill>
                  <a:srgbClr val="FFFFFF"/>
                </a:solidFill>
              </a:rPr>
              <a:t>Същност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057401" y="1143000"/>
            <a:ext cx="7483475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g-BG" altLang="bg-BG" sz="3200">
                <a:solidFill>
                  <a:srgbClr val="FFFFFF"/>
                </a:solidFill>
              </a:rPr>
              <a:t> </a:t>
            </a:r>
            <a:r>
              <a:rPr lang="bg-BG" altLang="bg-BG" sz="3600" b="1">
                <a:solidFill>
                  <a:srgbClr val="FFFFFF"/>
                </a:solidFill>
              </a:rPr>
              <a:t>Процес на предаване на информация</a:t>
            </a:r>
            <a:r>
              <a:rPr lang="bg-BG" altLang="bg-BG" sz="3600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360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g-BG" altLang="bg-BG" sz="3600">
                <a:solidFill>
                  <a:srgbClr val="FFFFFF"/>
                </a:solidFill>
              </a:rPr>
              <a:t> </a:t>
            </a:r>
            <a:r>
              <a:rPr lang="bg-BG" altLang="bg-BG" sz="3600" b="1">
                <a:solidFill>
                  <a:srgbClr val="FFFFFF"/>
                </a:solidFill>
              </a:rPr>
              <a:t>О</a:t>
            </a:r>
            <a:r>
              <a:rPr lang="bg-BG" altLang="bg-BG" sz="3600" b="1">
                <a:solidFill>
                  <a:srgbClr val="FFFFFF"/>
                </a:solidFill>
                <a:cs typeface="Times New Roman" panose="02020603050405020304" pitchFamily="18" charset="0"/>
              </a:rPr>
              <a:t>бмяна на информация между изпращач и</a:t>
            </a:r>
            <a:r>
              <a:rPr lang="bg-BG" altLang="bg-BG" sz="3600" b="1">
                <a:solidFill>
                  <a:srgbClr val="FFFFFF"/>
                </a:solidFill>
              </a:rPr>
              <a:t> </a:t>
            </a:r>
            <a:r>
              <a:rPr lang="bg-BG" altLang="bg-BG" sz="3600" b="1">
                <a:solidFill>
                  <a:srgbClr val="FFFFFF"/>
                </a:solidFill>
                <a:cs typeface="Times New Roman" panose="02020603050405020304" pitchFamily="18" charset="0"/>
              </a:rPr>
              <a:t>получател</a:t>
            </a:r>
            <a:r>
              <a:rPr lang="bg-BG" altLang="bg-BG" sz="36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36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g-BG" altLang="bg-BG" sz="3600" b="1">
                <a:solidFill>
                  <a:srgbClr val="FFFFFF"/>
                </a:solidFill>
              </a:rPr>
              <a:t> С</a:t>
            </a:r>
            <a:r>
              <a:rPr lang="bg-BG" altLang="bg-BG" sz="3600" b="1">
                <a:solidFill>
                  <a:srgbClr val="FFFFFF"/>
                </a:solidFill>
                <a:cs typeface="Times New Roman" panose="02020603050405020304" pitchFamily="18" charset="0"/>
              </a:rPr>
              <a:t>редство за взаимодействие между </a:t>
            </a:r>
            <a:r>
              <a:rPr lang="bg-BG" altLang="bg-BG" sz="3600" b="1">
                <a:solidFill>
                  <a:srgbClr val="FFFFFF"/>
                </a:solidFill>
              </a:rPr>
              <a:t> </a:t>
            </a:r>
            <a:r>
              <a:rPr lang="bg-BG" altLang="bg-BG" sz="3600" b="1">
                <a:solidFill>
                  <a:srgbClr val="FFFFFF"/>
                </a:solidFill>
                <a:cs typeface="Times New Roman" panose="02020603050405020304" pitchFamily="18" charset="0"/>
              </a:rPr>
              <a:t>субектите. </a:t>
            </a:r>
            <a:endParaRPr lang="bg-BG" altLang="bg-BG" sz="36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36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9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1905000" y="1066800"/>
            <a:ext cx="1600200" cy="762000"/>
          </a:xfrm>
          <a:prstGeom prst="wedgeRoundRectCallout">
            <a:avLst>
              <a:gd name="adj1" fmla="val 52481"/>
              <a:gd name="adj2" fmla="val 60833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CC0000"/>
                </a:solidFill>
              </a:rPr>
              <a:t>Раждане на идеята</a:t>
            </a: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73" name="AutoShape 7"/>
          <p:cNvSpPr>
            <a:spLocks noChangeArrowheads="1"/>
          </p:cNvSpPr>
          <p:nvPr/>
        </p:nvSpPr>
        <p:spPr bwMode="auto">
          <a:xfrm>
            <a:off x="4876800" y="1219200"/>
            <a:ext cx="1447800" cy="685800"/>
          </a:xfrm>
          <a:prstGeom prst="wedgeRoundRectCallout">
            <a:avLst>
              <a:gd name="adj1" fmla="val -74125"/>
              <a:gd name="adj2" fmla="val 55093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CC0000"/>
                </a:solidFill>
              </a:rPr>
              <a:t>Кодиране на идеята</a:t>
            </a:r>
            <a:endParaRPr lang="en-US" altLang="bg-BG" sz="2000">
              <a:solidFill>
                <a:srgbClr val="CC0000"/>
              </a:solidFill>
            </a:endParaRPr>
          </a:p>
        </p:txBody>
      </p:sp>
      <p:pic>
        <p:nvPicPr>
          <p:cNvPr id="7174" name="Picture 8" descr="bd0679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28800"/>
            <a:ext cx="12763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AutoShape 9"/>
          <p:cNvSpPr>
            <a:spLocks noChangeArrowheads="1"/>
          </p:cNvSpPr>
          <p:nvPr/>
        </p:nvSpPr>
        <p:spPr bwMode="auto">
          <a:xfrm>
            <a:off x="1524000" y="2971800"/>
            <a:ext cx="1828800" cy="838200"/>
          </a:xfrm>
          <a:prstGeom prst="wedgeRoundRectCallout">
            <a:avLst>
              <a:gd name="adj1" fmla="val 62847"/>
              <a:gd name="adj2" fmla="val -76514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CC0000"/>
                </a:solidFill>
              </a:rPr>
              <a:t>Създаване на значение</a:t>
            </a: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76" name="AutoShape 10"/>
          <p:cNvSpPr>
            <a:spLocks noChangeArrowheads="1"/>
          </p:cNvSpPr>
          <p:nvPr/>
        </p:nvSpPr>
        <p:spPr bwMode="auto">
          <a:xfrm>
            <a:off x="4953000" y="2743200"/>
            <a:ext cx="1752600" cy="990600"/>
          </a:xfrm>
          <a:prstGeom prst="wedgeRoundRectCallout">
            <a:avLst>
              <a:gd name="adj1" fmla="val -71106"/>
              <a:gd name="adj2" fmla="val -46796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CC0000"/>
                </a:solidFill>
              </a:rPr>
              <a:t>Декодиране на съобщението</a:t>
            </a: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77" name="AutoShape 11"/>
          <p:cNvSpPr>
            <a:spLocks noChangeArrowheads="1"/>
          </p:cNvSpPr>
          <p:nvPr/>
        </p:nvSpPr>
        <p:spPr bwMode="auto">
          <a:xfrm>
            <a:off x="6324600" y="1371600"/>
            <a:ext cx="1066800" cy="9144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78" name="AutoShape 12"/>
          <p:cNvSpPr>
            <a:spLocks noChangeArrowheads="1"/>
          </p:cNvSpPr>
          <p:nvPr/>
        </p:nvSpPr>
        <p:spPr bwMode="auto">
          <a:xfrm>
            <a:off x="2057400" y="1905000"/>
            <a:ext cx="1371600" cy="9906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>
              <a:solidFill>
                <a:srgbClr val="CC0000"/>
              </a:solidFill>
            </a:endParaRPr>
          </a:p>
        </p:txBody>
      </p:sp>
      <p:sp>
        <p:nvSpPr>
          <p:cNvPr id="7179" name="AutoShape 13"/>
          <p:cNvSpPr>
            <a:spLocks noChangeArrowheads="1"/>
          </p:cNvSpPr>
          <p:nvPr/>
        </p:nvSpPr>
        <p:spPr bwMode="auto">
          <a:xfrm>
            <a:off x="3733800" y="381000"/>
            <a:ext cx="1066800" cy="9144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>
              <a:solidFill>
                <a:srgbClr val="CC0000"/>
              </a:solidFill>
            </a:endParaRPr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auto">
          <a:xfrm>
            <a:off x="3810001" y="609601"/>
            <a:ext cx="930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</p:txBody>
      </p:sp>
      <p:sp>
        <p:nvSpPr>
          <p:cNvPr id="7181" name="Text Box 15"/>
          <p:cNvSpPr txBox="1">
            <a:spLocks noChangeArrowheads="1"/>
          </p:cNvSpPr>
          <p:nvPr/>
        </p:nvSpPr>
        <p:spPr bwMode="auto">
          <a:xfrm>
            <a:off x="2286001" y="2209801"/>
            <a:ext cx="930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</p:txBody>
      </p:sp>
      <p:sp>
        <p:nvSpPr>
          <p:cNvPr id="7182" name="AutoShape 16"/>
          <p:cNvSpPr>
            <a:spLocks noChangeArrowheads="1"/>
          </p:cNvSpPr>
          <p:nvPr/>
        </p:nvSpPr>
        <p:spPr bwMode="auto">
          <a:xfrm>
            <a:off x="6781800" y="1219200"/>
            <a:ext cx="1905000" cy="2743200"/>
          </a:xfrm>
          <a:prstGeom prst="downArrow">
            <a:avLst>
              <a:gd name="adj1" fmla="val 50000"/>
              <a:gd name="adj2" fmla="val 36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Трансфор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миране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в медия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1800">
              <a:solidFill>
                <a:srgbClr val="FFFFFF"/>
              </a:solidFill>
            </a:endParaRPr>
          </a:p>
        </p:txBody>
      </p:sp>
      <p:sp>
        <p:nvSpPr>
          <p:cNvPr id="7183" name="AutoShape 17"/>
          <p:cNvSpPr>
            <a:spLocks noChangeArrowheads="1"/>
          </p:cNvSpPr>
          <p:nvPr/>
        </p:nvSpPr>
        <p:spPr bwMode="auto">
          <a:xfrm>
            <a:off x="5715000" y="3962400"/>
            <a:ext cx="2095500" cy="990600"/>
          </a:xfrm>
          <a:prstGeom prst="wedgeRoundRectCallout">
            <a:avLst>
              <a:gd name="adj1" fmla="val 71213"/>
              <a:gd name="adj2" fmla="val 32532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CC0000"/>
                </a:solidFill>
              </a:rPr>
              <a:t>Получаване на съобщението и декодиране</a:t>
            </a:r>
            <a:r>
              <a:rPr lang="en-US" altLang="bg-BG" sz="20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184" name="AutoShape 18"/>
          <p:cNvSpPr>
            <a:spLocks noChangeArrowheads="1"/>
          </p:cNvSpPr>
          <p:nvPr/>
        </p:nvSpPr>
        <p:spPr bwMode="auto">
          <a:xfrm>
            <a:off x="8915400" y="3733800"/>
            <a:ext cx="1752600" cy="762000"/>
          </a:xfrm>
          <a:prstGeom prst="wedgeRoundRectCallout">
            <a:avLst>
              <a:gd name="adj1" fmla="val -33606"/>
              <a:gd name="adj2" fmla="val 108958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bg-BG" sz="9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CC0000"/>
                </a:solidFill>
              </a:rPr>
              <a:t>Възприемане</a:t>
            </a:r>
            <a:endParaRPr lang="en-US" altLang="bg-BG" sz="1800" b="1">
              <a:solidFill>
                <a:srgbClr val="CC0000"/>
              </a:solidFill>
            </a:endParaRPr>
          </a:p>
        </p:txBody>
      </p:sp>
      <p:sp>
        <p:nvSpPr>
          <p:cNvPr id="7185" name="AutoShape 19"/>
          <p:cNvSpPr>
            <a:spLocks noChangeArrowheads="1"/>
          </p:cNvSpPr>
          <p:nvPr/>
        </p:nvSpPr>
        <p:spPr bwMode="auto">
          <a:xfrm>
            <a:off x="5791200" y="5867400"/>
            <a:ext cx="1981200" cy="685800"/>
          </a:xfrm>
          <a:prstGeom prst="wedgeRoundRectCallout">
            <a:avLst>
              <a:gd name="adj1" fmla="val 52005"/>
              <a:gd name="adj2" fmla="val -9675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CC0000"/>
                </a:solidFill>
              </a:rPr>
              <a:t>Осигуряване на обратна връзка</a:t>
            </a:r>
            <a:endParaRPr lang="en-US" altLang="bg-BG" sz="1800">
              <a:solidFill>
                <a:srgbClr val="CC0000"/>
              </a:solidFill>
            </a:endParaRPr>
          </a:p>
        </p:txBody>
      </p:sp>
      <p:sp>
        <p:nvSpPr>
          <p:cNvPr id="7186" name="AutoShape 20"/>
          <p:cNvSpPr>
            <a:spLocks noChangeArrowheads="1"/>
          </p:cNvSpPr>
          <p:nvPr/>
        </p:nvSpPr>
        <p:spPr bwMode="auto">
          <a:xfrm>
            <a:off x="8686800" y="5791201"/>
            <a:ext cx="1752600" cy="817563"/>
          </a:xfrm>
          <a:prstGeom prst="wedgeRoundRectCallout">
            <a:avLst>
              <a:gd name="adj1" fmla="val -27898"/>
              <a:gd name="adj2" fmla="val -84759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CC0000"/>
                </a:solidFill>
              </a:rPr>
              <a:t>Използване на съобщението</a:t>
            </a:r>
            <a:r>
              <a:rPr lang="en-US" altLang="bg-BG" sz="180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7187" name="AutoShape 21"/>
          <p:cNvSpPr>
            <a:spLocks noChangeArrowheads="1"/>
          </p:cNvSpPr>
          <p:nvPr/>
        </p:nvSpPr>
        <p:spPr bwMode="auto">
          <a:xfrm>
            <a:off x="4038600" y="3657600"/>
            <a:ext cx="1905000" cy="2209800"/>
          </a:xfrm>
          <a:prstGeom prst="upArrow">
            <a:avLst>
              <a:gd name="adj1" fmla="val 50000"/>
              <a:gd name="adj2" fmla="val 29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Трансфор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миране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FFFFFF"/>
                </a:solidFill>
              </a:rPr>
              <a:t>в медия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>
              <a:solidFill>
                <a:srgbClr val="CC0000"/>
              </a:solidFill>
            </a:endParaRPr>
          </a:p>
        </p:txBody>
      </p:sp>
      <p:pic>
        <p:nvPicPr>
          <p:cNvPr id="7188" name="Picture 22" descr="bd0678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495800"/>
            <a:ext cx="1485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9" name="AutoShape 23"/>
          <p:cNvSpPr>
            <a:spLocks noChangeArrowheads="1"/>
          </p:cNvSpPr>
          <p:nvPr/>
        </p:nvSpPr>
        <p:spPr bwMode="auto">
          <a:xfrm>
            <a:off x="7696200" y="5867400"/>
            <a:ext cx="1219200" cy="9906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90" name="AutoShape 24"/>
          <p:cNvSpPr>
            <a:spLocks noChangeArrowheads="1"/>
          </p:cNvSpPr>
          <p:nvPr/>
        </p:nvSpPr>
        <p:spPr bwMode="auto">
          <a:xfrm>
            <a:off x="7848600" y="3733800"/>
            <a:ext cx="1219200" cy="9906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91" name="AutoShape 25"/>
          <p:cNvSpPr>
            <a:spLocks noChangeArrowheads="1"/>
          </p:cNvSpPr>
          <p:nvPr/>
        </p:nvSpPr>
        <p:spPr bwMode="auto">
          <a:xfrm>
            <a:off x="9448800" y="4800600"/>
            <a:ext cx="1219200" cy="9906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92" name="AutoShape 26"/>
          <p:cNvSpPr>
            <a:spLocks noChangeArrowheads="1"/>
          </p:cNvSpPr>
          <p:nvPr/>
        </p:nvSpPr>
        <p:spPr bwMode="auto">
          <a:xfrm>
            <a:off x="4495800" y="5943600"/>
            <a:ext cx="1066800" cy="9144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 sz="2000">
              <a:solidFill>
                <a:srgbClr val="CC0000"/>
              </a:solidFill>
            </a:endParaRPr>
          </a:p>
        </p:txBody>
      </p:sp>
      <p:sp>
        <p:nvSpPr>
          <p:cNvPr id="7193" name="AutoShape 27"/>
          <p:cNvSpPr>
            <a:spLocks noChangeArrowheads="1"/>
          </p:cNvSpPr>
          <p:nvPr/>
        </p:nvSpPr>
        <p:spPr bwMode="auto">
          <a:xfrm>
            <a:off x="3505200" y="2971800"/>
            <a:ext cx="1066800" cy="914400"/>
          </a:xfrm>
          <a:prstGeom prst="irregularSeal2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 b="1">
                <a:solidFill>
                  <a:srgbClr val="FFFFFF"/>
                </a:solidFill>
              </a:rPr>
              <a:t>ШУМ</a:t>
            </a:r>
            <a:endParaRPr lang="en-US" altLang="bg-BG" sz="1800" b="1">
              <a:solidFill>
                <a:srgbClr val="FFFFFF"/>
              </a:solidFill>
            </a:endParaRPr>
          </a:p>
        </p:txBody>
      </p:sp>
      <p:sp>
        <p:nvSpPr>
          <p:cNvPr id="7194" name="Line 29"/>
          <p:cNvSpPr>
            <a:spLocks noChangeShapeType="1"/>
          </p:cNvSpPr>
          <p:nvPr/>
        </p:nvSpPr>
        <p:spPr bwMode="auto">
          <a:xfrm>
            <a:off x="3505200" y="1447800"/>
            <a:ext cx="1371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195" name="Line 30"/>
          <p:cNvSpPr>
            <a:spLocks noChangeShapeType="1"/>
          </p:cNvSpPr>
          <p:nvPr/>
        </p:nvSpPr>
        <p:spPr bwMode="auto">
          <a:xfrm>
            <a:off x="6324600" y="1447800"/>
            <a:ext cx="1066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196" name="Line 31"/>
          <p:cNvSpPr>
            <a:spLocks noChangeShapeType="1"/>
          </p:cNvSpPr>
          <p:nvPr/>
        </p:nvSpPr>
        <p:spPr bwMode="auto">
          <a:xfrm>
            <a:off x="7772400" y="4343400"/>
            <a:ext cx="114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197" name="Line 33"/>
          <p:cNvSpPr>
            <a:spLocks noChangeShapeType="1"/>
          </p:cNvSpPr>
          <p:nvPr/>
        </p:nvSpPr>
        <p:spPr bwMode="auto">
          <a:xfrm>
            <a:off x="9601200" y="4495800"/>
            <a:ext cx="0" cy="1295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198" name="Line 34"/>
          <p:cNvSpPr>
            <a:spLocks noChangeShapeType="1"/>
          </p:cNvSpPr>
          <p:nvPr/>
        </p:nvSpPr>
        <p:spPr bwMode="auto">
          <a:xfrm flipH="1">
            <a:off x="7772400" y="5943600"/>
            <a:ext cx="914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199" name="Line 35"/>
          <p:cNvSpPr>
            <a:spLocks noChangeShapeType="1"/>
          </p:cNvSpPr>
          <p:nvPr/>
        </p:nvSpPr>
        <p:spPr bwMode="auto">
          <a:xfrm flipH="1">
            <a:off x="4648200" y="6172200"/>
            <a:ext cx="114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200" name="Line 36"/>
          <p:cNvSpPr>
            <a:spLocks noChangeShapeType="1"/>
          </p:cNvSpPr>
          <p:nvPr/>
        </p:nvSpPr>
        <p:spPr bwMode="auto">
          <a:xfrm flipV="1">
            <a:off x="4648200" y="59436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201" name="Line 37"/>
          <p:cNvSpPr>
            <a:spLocks noChangeShapeType="1"/>
          </p:cNvSpPr>
          <p:nvPr/>
        </p:nvSpPr>
        <p:spPr bwMode="auto">
          <a:xfrm flipH="1">
            <a:off x="3276600" y="3200400"/>
            <a:ext cx="1676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7202" name="Line 38"/>
          <p:cNvSpPr>
            <a:spLocks noChangeShapeType="1"/>
          </p:cNvSpPr>
          <p:nvPr/>
        </p:nvSpPr>
        <p:spPr bwMode="auto">
          <a:xfrm flipV="1">
            <a:off x="1905000" y="1752600"/>
            <a:ext cx="0" cy="1219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2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  <a:endParaRPr lang="en-US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Същнос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1" y="1828801"/>
            <a:ext cx="74834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600" b="1">
                <a:solidFill>
                  <a:srgbClr val="FFFFFF"/>
                </a:solidFill>
              </a:rPr>
              <a:t>“К</a:t>
            </a:r>
            <a:r>
              <a:rPr lang="bg-BG" altLang="bg-BG" sz="3600" b="1">
                <a:solidFill>
                  <a:srgbClr val="FFFFFF"/>
                </a:solidFill>
                <a:cs typeface="Times New Roman" panose="02020603050405020304" pitchFamily="18" charset="0"/>
              </a:rPr>
              <a:t>омуникацията е това, което възприема получателя на съобщението, а не това, което има предвид неговия изпращач”.</a:t>
            </a:r>
            <a:endParaRPr lang="en-US" altLang="bg-BG" sz="3600" b="1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pic>
        <p:nvPicPr>
          <p:cNvPr id="8197" name="Picture 5" descr="MCj04244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19526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MCj04244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4495800"/>
            <a:ext cx="19526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91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  <a:endParaRPr lang="en-US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потоци</a:t>
            </a:r>
            <a:endParaRPr lang="en-US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90800" y="1295401"/>
            <a:ext cx="57912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bg-BG" altLang="bg-BG" sz="2800">
                <a:solidFill>
                  <a:srgbClr val="FFFFFF"/>
                </a:solidFill>
              </a:rPr>
              <a:t>Низходящи комуникации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bg-BG" altLang="bg-BG" sz="280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bg-BG" altLang="bg-BG" sz="2800">
                <a:solidFill>
                  <a:srgbClr val="FFFFFF"/>
                </a:solidFill>
              </a:rPr>
              <a:t>Възходящи комуникации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bg-BG" altLang="bg-BG" sz="280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bg-BG" altLang="bg-BG" sz="2800">
                <a:solidFill>
                  <a:srgbClr val="FFFFFF"/>
                </a:solidFill>
              </a:rPr>
              <a:t>Хоризонтални комуникации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bg-BG" altLang="bg-BG" sz="280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bg-BG" altLang="bg-BG" sz="2800">
                <a:solidFill>
                  <a:srgbClr val="FFFFFF"/>
                </a:solidFill>
              </a:rPr>
              <a:t>Диагонални комуникации</a:t>
            </a:r>
            <a:endParaRPr lang="en-US" altLang="bg-BG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2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962400" y="1066800"/>
            <a:ext cx="4114800" cy="6096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>
                <a:solidFill>
                  <a:srgbClr val="000000"/>
                </a:solidFill>
              </a:rPr>
              <a:t>ИЗПЪЛНИТЕЛЕН ДИРЕКТОР</a:t>
            </a:r>
            <a:endParaRPr lang="en-US" altLang="bg-BG">
              <a:solidFill>
                <a:srgbClr val="000000"/>
              </a:solidFill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209800" y="2590800"/>
            <a:ext cx="17526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Директор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Финанси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209800" y="3810000"/>
            <a:ext cx="17526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Началник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Отдел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счетоводство</a:t>
            </a:r>
            <a:endParaRPr lang="en-US" altLang="bg-BG" sz="1800">
              <a:solidFill>
                <a:srgbClr val="000000"/>
              </a:solidFill>
            </a:endParaRPr>
          </a:p>
        </p:txBody>
      </p: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2209800" y="5105400"/>
            <a:ext cx="17526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Експерти 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4495800" y="2590800"/>
            <a:ext cx="19812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Директор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Кредитиране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49" name="Rectangle 10"/>
          <p:cNvSpPr>
            <a:spLocks noChangeArrowheads="1"/>
          </p:cNvSpPr>
          <p:nvPr/>
        </p:nvSpPr>
        <p:spPr bwMode="auto">
          <a:xfrm>
            <a:off x="4419600" y="3810000"/>
            <a:ext cx="20574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Началник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Отдел Корпоративни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клиенти</a:t>
            </a:r>
            <a:endParaRPr lang="en-US" altLang="bg-BG" sz="1800">
              <a:solidFill>
                <a:srgbClr val="000000"/>
              </a:solidFill>
            </a:endParaRPr>
          </a:p>
        </p:txBody>
      </p:sp>
      <p:sp>
        <p:nvSpPr>
          <p:cNvPr id="10250" name="Rectangle 11"/>
          <p:cNvSpPr>
            <a:spLocks noChangeArrowheads="1"/>
          </p:cNvSpPr>
          <p:nvPr/>
        </p:nvSpPr>
        <p:spPr bwMode="auto">
          <a:xfrm>
            <a:off x="4495800" y="5105400"/>
            <a:ext cx="19812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Експерти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51" name="Rectangle 12"/>
          <p:cNvSpPr>
            <a:spLocks noChangeArrowheads="1"/>
          </p:cNvSpPr>
          <p:nvPr/>
        </p:nvSpPr>
        <p:spPr bwMode="auto">
          <a:xfrm>
            <a:off x="6858000" y="2590800"/>
            <a:ext cx="16002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Директор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Маркетинг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52" name="Rectangle 13"/>
          <p:cNvSpPr>
            <a:spLocks noChangeArrowheads="1"/>
          </p:cNvSpPr>
          <p:nvPr/>
        </p:nvSpPr>
        <p:spPr bwMode="auto">
          <a:xfrm>
            <a:off x="6934200" y="3810000"/>
            <a:ext cx="16002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Началник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Отдел реклама</a:t>
            </a:r>
            <a:endParaRPr lang="en-US" altLang="bg-BG" sz="1800">
              <a:solidFill>
                <a:srgbClr val="000000"/>
              </a:solidFill>
            </a:endParaRPr>
          </a:p>
        </p:txBody>
      </p:sp>
      <p:sp>
        <p:nvSpPr>
          <p:cNvPr id="10253" name="Rectangle 14"/>
          <p:cNvSpPr>
            <a:spLocks noChangeArrowheads="1"/>
          </p:cNvSpPr>
          <p:nvPr/>
        </p:nvSpPr>
        <p:spPr bwMode="auto">
          <a:xfrm>
            <a:off x="6934200" y="5105400"/>
            <a:ext cx="16764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Експерти</a:t>
            </a:r>
            <a:endParaRPr lang="en-US" altLang="bg-BG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>
              <a:solidFill>
                <a:srgbClr val="000000"/>
              </a:solidFill>
            </a:endParaRPr>
          </a:p>
        </p:txBody>
      </p:sp>
      <p:sp>
        <p:nvSpPr>
          <p:cNvPr id="10254" name="Rectangle 15"/>
          <p:cNvSpPr>
            <a:spLocks noChangeArrowheads="1"/>
          </p:cNvSpPr>
          <p:nvPr/>
        </p:nvSpPr>
        <p:spPr bwMode="auto">
          <a:xfrm>
            <a:off x="8839200" y="2590800"/>
            <a:ext cx="18288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Директор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Човешки ресурси</a:t>
            </a:r>
            <a:endParaRPr lang="en-US" altLang="bg-BG" sz="2000">
              <a:solidFill>
                <a:srgbClr val="000000"/>
              </a:solidFill>
            </a:endParaRPr>
          </a:p>
        </p:txBody>
      </p:sp>
      <p:sp>
        <p:nvSpPr>
          <p:cNvPr id="10255" name="Rectangle 16"/>
          <p:cNvSpPr>
            <a:spLocks noChangeArrowheads="1"/>
          </p:cNvSpPr>
          <p:nvPr/>
        </p:nvSpPr>
        <p:spPr bwMode="auto">
          <a:xfrm>
            <a:off x="8839200" y="3810000"/>
            <a:ext cx="18288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Началник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800">
                <a:solidFill>
                  <a:srgbClr val="000000"/>
                </a:solidFill>
              </a:rPr>
              <a:t>Отдел  обучение</a:t>
            </a:r>
            <a:endParaRPr lang="en-US" altLang="bg-BG" sz="1800">
              <a:solidFill>
                <a:srgbClr val="000000"/>
              </a:solidFill>
            </a:endParaRPr>
          </a:p>
        </p:txBody>
      </p:sp>
      <p:sp>
        <p:nvSpPr>
          <p:cNvPr id="10256" name="Rectangle 17"/>
          <p:cNvSpPr>
            <a:spLocks noChangeArrowheads="1"/>
          </p:cNvSpPr>
          <p:nvPr/>
        </p:nvSpPr>
        <p:spPr bwMode="auto">
          <a:xfrm>
            <a:off x="8839200" y="5105400"/>
            <a:ext cx="1828800" cy="685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000">
                <a:solidFill>
                  <a:srgbClr val="000000"/>
                </a:solidFill>
              </a:rPr>
              <a:t>Експерти</a:t>
            </a:r>
            <a:endParaRPr lang="en-US" altLang="bg-BG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bg-BG">
              <a:solidFill>
                <a:srgbClr val="000000"/>
              </a:solidFill>
            </a:endParaRPr>
          </a:p>
        </p:txBody>
      </p:sp>
      <p:sp>
        <p:nvSpPr>
          <p:cNvPr id="10257" name="Line 18"/>
          <p:cNvSpPr>
            <a:spLocks noChangeShapeType="1"/>
          </p:cNvSpPr>
          <p:nvPr/>
        </p:nvSpPr>
        <p:spPr bwMode="auto">
          <a:xfrm>
            <a:off x="5867400" y="1676400"/>
            <a:ext cx="0" cy="381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58" name="Line 19"/>
          <p:cNvSpPr>
            <a:spLocks noChangeShapeType="1"/>
          </p:cNvSpPr>
          <p:nvPr/>
        </p:nvSpPr>
        <p:spPr bwMode="auto">
          <a:xfrm>
            <a:off x="3124200" y="2057400"/>
            <a:ext cx="63246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59" name="Line 21"/>
          <p:cNvSpPr>
            <a:spLocks noChangeShapeType="1"/>
          </p:cNvSpPr>
          <p:nvPr/>
        </p:nvSpPr>
        <p:spPr bwMode="auto">
          <a:xfrm>
            <a:off x="3124200" y="20574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0" name="Line 22"/>
          <p:cNvSpPr>
            <a:spLocks noChangeShapeType="1"/>
          </p:cNvSpPr>
          <p:nvPr/>
        </p:nvSpPr>
        <p:spPr bwMode="auto">
          <a:xfrm>
            <a:off x="3124200" y="32766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1" name="Line 23"/>
          <p:cNvSpPr>
            <a:spLocks noChangeShapeType="1"/>
          </p:cNvSpPr>
          <p:nvPr/>
        </p:nvSpPr>
        <p:spPr bwMode="auto">
          <a:xfrm>
            <a:off x="3124200" y="46482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2" name="Line 24"/>
          <p:cNvSpPr>
            <a:spLocks noChangeShapeType="1"/>
          </p:cNvSpPr>
          <p:nvPr/>
        </p:nvSpPr>
        <p:spPr bwMode="auto">
          <a:xfrm>
            <a:off x="5486400" y="32766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3" name="Line 25"/>
          <p:cNvSpPr>
            <a:spLocks noChangeShapeType="1"/>
          </p:cNvSpPr>
          <p:nvPr/>
        </p:nvSpPr>
        <p:spPr bwMode="auto">
          <a:xfrm>
            <a:off x="5486400" y="46482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4" name="Line 26"/>
          <p:cNvSpPr>
            <a:spLocks noChangeShapeType="1"/>
          </p:cNvSpPr>
          <p:nvPr/>
        </p:nvSpPr>
        <p:spPr bwMode="auto">
          <a:xfrm>
            <a:off x="7772400" y="32766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5" name="Line 27"/>
          <p:cNvSpPr>
            <a:spLocks noChangeShapeType="1"/>
          </p:cNvSpPr>
          <p:nvPr/>
        </p:nvSpPr>
        <p:spPr bwMode="auto">
          <a:xfrm>
            <a:off x="7772400" y="46482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6" name="Line 28"/>
          <p:cNvSpPr>
            <a:spLocks noChangeShapeType="1"/>
          </p:cNvSpPr>
          <p:nvPr/>
        </p:nvSpPr>
        <p:spPr bwMode="auto">
          <a:xfrm>
            <a:off x="9448800" y="20574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7" name="Line 29"/>
          <p:cNvSpPr>
            <a:spLocks noChangeShapeType="1"/>
          </p:cNvSpPr>
          <p:nvPr/>
        </p:nvSpPr>
        <p:spPr bwMode="auto">
          <a:xfrm>
            <a:off x="5486400" y="20574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8" name="Line 30"/>
          <p:cNvSpPr>
            <a:spLocks noChangeShapeType="1"/>
          </p:cNvSpPr>
          <p:nvPr/>
        </p:nvSpPr>
        <p:spPr bwMode="auto">
          <a:xfrm>
            <a:off x="7772400" y="20574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69" name="Line 31"/>
          <p:cNvSpPr>
            <a:spLocks noChangeShapeType="1"/>
          </p:cNvSpPr>
          <p:nvPr/>
        </p:nvSpPr>
        <p:spPr bwMode="auto">
          <a:xfrm>
            <a:off x="9525000" y="3276600"/>
            <a:ext cx="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0" name="Line 32"/>
          <p:cNvSpPr>
            <a:spLocks noChangeShapeType="1"/>
          </p:cNvSpPr>
          <p:nvPr/>
        </p:nvSpPr>
        <p:spPr bwMode="auto">
          <a:xfrm>
            <a:off x="9525000" y="46482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1" name="Line 33"/>
          <p:cNvSpPr>
            <a:spLocks noChangeShapeType="1"/>
          </p:cNvSpPr>
          <p:nvPr/>
        </p:nvSpPr>
        <p:spPr bwMode="auto">
          <a:xfrm>
            <a:off x="3962400" y="29718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2" name="Line 34"/>
          <p:cNvSpPr>
            <a:spLocks noChangeShapeType="1"/>
          </p:cNvSpPr>
          <p:nvPr/>
        </p:nvSpPr>
        <p:spPr bwMode="auto">
          <a:xfrm>
            <a:off x="6400800" y="28956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3" name="Line 35"/>
          <p:cNvSpPr>
            <a:spLocks noChangeShapeType="1"/>
          </p:cNvSpPr>
          <p:nvPr/>
        </p:nvSpPr>
        <p:spPr bwMode="auto">
          <a:xfrm>
            <a:off x="8382000" y="28956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4" name="Line 36"/>
          <p:cNvSpPr>
            <a:spLocks noChangeShapeType="1"/>
          </p:cNvSpPr>
          <p:nvPr/>
        </p:nvSpPr>
        <p:spPr bwMode="auto">
          <a:xfrm>
            <a:off x="8458200" y="42672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5" name="Line 37"/>
          <p:cNvSpPr>
            <a:spLocks noChangeShapeType="1"/>
          </p:cNvSpPr>
          <p:nvPr/>
        </p:nvSpPr>
        <p:spPr bwMode="auto">
          <a:xfrm>
            <a:off x="3886200" y="41910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6" name="Line 38"/>
          <p:cNvSpPr>
            <a:spLocks noChangeShapeType="1"/>
          </p:cNvSpPr>
          <p:nvPr/>
        </p:nvSpPr>
        <p:spPr bwMode="auto">
          <a:xfrm>
            <a:off x="6477000" y="41910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7" name="Line 39"/>
          <p:cNvSpPr>
            <a:spLocks noChangeShapeType="1"/>
          </p:cNvSpPr>
          <p:nvPr/>
        </p:nvSpPr>
        <p:spPr bwMode="auto">
          <a:xfrm>
            <a:off x="3962400" y="54864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8" name="Line 40"/>
          <p:cNvSpPr>
            <a:spLocks noChangeShapeType="1"/>
          </p:cNvSpPr>
          <p:nvPr/>
        </p:nvSpPr>
        <p:spPr bwMode="auto">
          <a:xfrm>
            <a:off x="6477000" y="54102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79" name="Line 41"/>
          <p:cNvSpPr>
            <a:spLocks noChangeShapeType="1"/>
          </p:cNvSpPr>
          <p:nvPr/>
        </p:nvSpPr>
        <p:spPr bwMode="auto">
          <a:xfrm>
            <a:off x="8534400" y="5486400"/>
            <a:ext cx="381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0" name="Line 42"/>
          <p:cNvSpPr>
            <a:spLocks noChangeShapeType="1"/>
          </p:cNvSpPr>
          <p:nvPr/>
        </p:nvSpPr>
        <p:spPr bwMode="auto">
          <a:xfrm flipV="1">
            <a:off x="3429000" y="3276600"/>
            <a:ext cx="1447800" cy="533400"/>
          </a:xfrm>
          <a:prstGeom prst="line">
            <a:avLst/>
          </a:prstGeom>
          <a:noFill/>
          <a:ln w="9525">
            <a:solidFill>
              <a:srgbClr val="800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1" name="Line 43"/>
          <p:cNvSpPr>
            <a:spLocks noChangeShapeType="1"/>
          </p:cNvSpPr>
          <p:nvPr/>
        </p:nvSpPr>
        <p:spPr bwMode="auto">
          <a:xfrm flipV="1">
            <a:off x="6096000" y="3276600"/>
            <a:ext cx="1447800" cy="533400"/>
          </a:xfrm>
          <a:prstGeom prst="line">
            <a:avLst/>
          </a:prstGeom>
          <a:noFill/>
          <a:ln w="9525">
            <a:solidFill>
              <a:srgbClr val="800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2" name="Line 44"/>
          <p:cNvSpPr>
            <a:spLocks noChangeShapeType="1"/>
          </p:cNvSpPr>
          <p:nvPr/>
        </p:nvSpPr>
        <p:spPr bwMode="auto">
          <a:xfrm flipV="1">
            <a:off x="8001000" y="3276600"/>
            <a:ext cx="1447800" cy="533400"/>
          </a:xfrm>
          <a:prstGeom prst="line">
            <a:avLst/>
          </a:prstGeom>
          <a:noFill/>
          <a:ln w="9525">
            <a:solidFill>
              <a:srgbClr val="800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3" name="Line 45"/>
          <p:cNvSpPr>
            <a:spLocks noChangeShapeType="1"/>
          </p:cNvSpPr>
          <p:nvPr/>
        </p:nvSpPr>
        <p:spPr bwMode="auto">
          <a:xfrm>
            <a:off x="3276600" y="3276600"/>
            <a:ext cx="0" cy="5334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4" name="Line 46"/>
          <p:cNvSpPr>
            <a:spLocks noChangeShapeType="1"/>
          </p:cNvSpPr>
          <p:nvPr/>
        </p:nvSpPr>
        <p:spPr bwMode="auto">
          <a:xfrm>
            <a:off x="3276600" y="4648200"/>
            <a:ext cx="0" cy="5334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5" name="Line 47"/>
          <p:cNvSpPr>
            <a:spLocks noChangeShapeType="1"/>
          </p:cNvSpPr>
          <p:nvPr/>
        </p:nvSpPr>
        <p:spPr bwMode="auto">
          <a:xfrm flipV="1">
            <a:off x="57912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0286" name="Line 48"/>
          <p:cNvSpPr>
            <a:spLocks noChangeShapeType="1"/>
          </p:cNvSpPr>
          <p:nvPr/>
        </p:nvSpPr>
        <p:spPr bwMode="auto">
          <a:xfrm flipV="1">
            <a:off x="57912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6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026"/>
          <p:cNvSpPr txBox="1">
            <a:spLocks noChangeArrowheads="1"/>
          </p:cNvSpPr>
          <p:nvPr/>
        </p:nvSpPr>
        <p:spPr bwMode="auto">
          <a:xfrm>
            <a:off x="2971800" y="1"/>
            <a:ext cx="59436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Видове комуникации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1267" name="Rectangle 1027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1268" name="Rectangle 1028"/>
          <p:cNvSpPr>
            <a:spLocks noChangeArrowheads="1"/>
          </p:cNvSpPr>
          <p:nvPr/>
        </p:nvSpPr>
        <p:spPr bwMode="auto">
          <a:xfrm>
            <a:off x="1905000" y="1600200"/>
            <a:ext cx="189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b="1">
                <a:solidFill>
                  <a:srgbClr val="FFFFFF"/>
                </a:solidFill>
              </a:rPr>
              <a:t>ВЕРБАЛНИ</a:t>
            </a:r>
            <a:endParaRPr lang="en-US" altLang="bg-BG" b="1">
              <a:solidFill>
                <a:srgbClr val="FFFFFF"/>
              </a:solidFill>
            </a:endParaRPr>
          </a:p>
        </p:txBody>
      </p:sp>
      <p:pic>
        <p:nvPicPr>
          <p:cNvPr id="11269" name="Picture 1029" descr="bxp35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8382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031" descr="PH135_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28600"/>
            <a:ext cx="198120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32" descr="bxp270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133600"/>
            <a:ext cx="20574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Line 1033"/>
          <p:cNvSpPr>
            <a:spLocks noChangeShapeType="1"/>
          </p:cNvSpPr>
          <p:nvPr/>
        </p:nvSpPr>
        <p:spPr bwMode="auto">
          <a:xfrm flipV="1">
            <a:off x="5715000" y="685800"/>
            <a:ext cx="1905000" cy="914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1273" name="Line 1034"/>
          <p:cNvSpPr>
            <a:spLocks noChangeShapeType="1"/>
          </p:cNvSpPr>
          <p:nvPr/>
        </p:nvSpPr>
        <p:spPr bwMode="auto">
          <a:xfrm>
            <a:off x="5715000" y="2209800"/>
            <a:ext cx="1981200" cy="609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1274" name="WordArt 1035"/>
          <p:cNvSpPr>
            <a:spLocks noChangeArrowheads="1" noChangeShapeType="1" noTextEdit="1"/>
          </p:cNvSpPr>
          <p:nvPr/>
        </p:nvSpPr>
        <p:spPr bwMode="auto">
          <a:xfrm>
            <a:off x="6324601" y="1066801"/>
            <a:ext cx="1419225" cy="7080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ДИРЕКТНИ</a:t>
            </a:r>
          </a:p>
        </p:txBody>
      </p:sp>
      <p:sp>
        <p:nvSpPr>
          <p:cNvPr id="11275" name="WordArt 1036"/>
          <p:cNvSpPr>
            <a:spLocks noChangeArrowheads="1" noChangeShapeType="1" noTextEdit="1"/>
          </p:cNvSpPr>
          <p:nvPr/>
        </p:nvSpPr>
        <p:spPr bwMode="auto">
          <a:xfrm>
            <a:off x="5867400" y="2667000"/>
            <a:ext cx="1676400" cy="3175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9000"/>
                <a:gd name="adj2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kern="10" spc="-18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ИНДИРЕКТНИ</a:t>
            </a:r>
          </a:p>
        </p:txBody>
      </p:sp>
      <p:sp>
        <p:nvSpPr>
          <p:cNvPr id="11276" name="Text Box 1037"/>
          <p:cNvSpPr txBox="1">
            <a:spLocks noChangeArrowheads="1"/>
          </p:cNvSpPr>
          <p:nvPr/>
        </p:nvSpPr>
        <p:spPr bwMode="auto">
          <a:xfrm>
            <a:off x="1828800" y="3429000"/>
            <a:ext cx="2338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b="1">
                <a:solidFill>
                  <a:srgbClr val="FFFFFF"/>
                </a:solidFill>
              </a:rPr>
              <a:t>НЕВЕРБАЛНИ</a:t>
            </a:r>
            <a:endParaRPr lang="en-US" altLang="bg-BG" b="1">
              <a:solidFill>
                <a:srgbClr val="FFFFFF"/>
              </a:solidFill>
            </a:endParaRPr>
          </a:p>
        </p:txBody>
      </p:sp>
      <p:sp>
        <p:nvSpPr>
          <p:cNvPr id="11277" name="Text Box 1038"/>
          <p:cNvSpPr txBox="1">
            <a:spLocks noChangeArrowheads="1"/>
          </p:cNvSpPr>
          <p:nvPr/>
        </p:nvSpPr>
        <p:spPr bwMode="auto">
          <a:xfrm>
            <a:off x="1752600" y="5257800"/>
            <a:ext cx="276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b="1">
                <a:solidFill>
                  <a:srgbClr val="FFFFFF"/>
                </a:solidFill>
              </a:rPr>
              <a:t>ПАРАВЕРБАЛНИ</a:t>
            </a:r>
            <a:endParaRPr lang="en-US" altLang="bg-BG" b="1">
              <a:solidFill>
                <a:srgbClr val="FFFFFF"/>
              </a:solidFill>
            </a:endParaRPr>
          </a:p>
        </p:txBody>
      </p:sp>
      <p:pic>
        <p:nvPicPr>
          <p:cNvPr id="11278" name="Picture 1039" descr="gs23202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05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40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Вербални комуникации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2209800" y="1211264"/>
            <a:ext cx="6172200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Писане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Презентиране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Говорене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Използване на интернет</a:t>
            </a:r>
            <a:endParaRPr lang="en-US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2293" name="Picture 10" descr="bxp34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38100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1" descr="bxp47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943600"/>
            <a:ext cx="12382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employee-train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67000"/>
            <a:ext cx="208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ctangle 13"/>
          <p:cNvSpPr>
            <a:spLocks noChangeArrowheads="1"/>
          </p:cNvSpPr>
          <p:nvPr/>
        </p:nvSpPr>
        <p:spPr bwMode="auto">
          <a:xfrm>
            <a:off x="5943601" y="1295401"/>
            <a:ext cx="363696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Водене на бележки</a:t>
            </a:r>
            <a:endParaRPr lang="en-US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2297" name="Rectangle 14"/>
          <p:cNvSpPr>
            <a:spLocks noChangeArrowheads="1"/>
          </p:cNvSpPr>
          <p:nvPr/>
        </p:nvSpPr>
        <p:spPr bwMode="auto">
          <a:xfrm>
            <a:off x="7772401" y="3657601"/>
            <a:ext cx="14573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Четене</a:t>
            </a:r>
          </a:p>
        </p:txBody>
      </p:sp>
      <p:pic>
        <p:nvPicPr>
          <p:cNvPr id="12298" name="Picture 15" descr="bxp289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676" y="3352800"/>
            <a:ext cx="10763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6" descr="bxp2835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90600"/>
            <a:ext cx="16192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7" descr="bright_sparks_audit_business_game_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14800"/>
            <a:ext cx="24384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729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ПИСАНЕ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133600" y="1600201"/>
            <a:ext cx="7162800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Е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дин абзац от текст да съдържа не повече от 6 реда.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 В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 изречение не бива да има повече от 15-20 думи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bg-BG" sz="2800" b="1">
                <a:solidFill>
                  <a:srgbClr val="FFFFFF"/>
                </a:solidFill>
              </a:rPr>
              <a:t> </a:t>
            </a:r>
            <a:r>
              <a:rPr lang="bg-BG" altLang="bg-BG" sz="2800" b="1">
                <a:solidFill>
                  <a:srgbClr val="FFFFFF"/>
                </a:solidFill>
              </a:rPr>
              <a:t>Д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а се използва преобладаващо деятелен залог, вместо страдателен. </a:t>
            </a:r>
          </a:p>
        </p:txBody>
      </p:sp>
      <p:pic>
        <p:nvPicPr>
          <p:cNvPr id="13317" name="Picture 5" descr="bxp283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0"/>
            <a:ext cx="16192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877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ПИСАНЕ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057400" y="1246189"/>
            <a:ext cx="6858000" cy="393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Цел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 на текста;</a:t>
            </a:r>
            <a:r>
              <a:rPr lang="en-US" altLang="bg-BG" sz="2800" b="1">
                <a:solidFill>
                  <a:srgbClr val="FFFFFF"/>
                </a:solidFill>
              </a:rPr>
              <a:t> 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О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чаквани желани и нежелани реакции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Оформяне на “гръбнака” на текста с опорните точки</a:t>
            </a:r>
            <a:endParaRPr lang="en-US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4341" name="Picture 5" descr="bxp283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0"/>
            <a:ext cx="16192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54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ПИСАНЕ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133600" y="1676400"/>
            <a:ext cx="6934200" cy="393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“Р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аздробяване</a:t>
            </a:r>
            <a:r>
              <a:rPr lang="bg-BG" altLang="bg-BG" sz="2800" b="1">
                <a:solidFill>
                  <a:srgbClr val="FFFFFF"/>
                </a:solidFill>
              </a:rPr>
              <a:t>” 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на </a:t>
            </a:r>
            <a:r>
              <a:rPr lang="bg-BG" altLang="bg-BG" sz="2800" b="1">
                <a:solidFill>
                  <a:srgbClr val="FFFFFF"/>
                </a:solidFill>
              </a:rPr>
              <a:t>опорните точки на 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по-малки части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 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Написване на целия текст 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Р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едактиране на цял текст, вместо на отделно написани пасажи;</a:t>
            </a:r>
          </a:p>
        </p:txBody>
      </p:sp>
      <p:pic>
        <p:nvPicPr>
          <p:cNvPr id="15365" name="Picture 5" descr="bxp283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0"/>
            <a:ext cx="16192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643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ВОДЕНЕ НА БЕЛЕЖКИ</a:t>
            </a: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16388" name="Picture 4" descr="bxp34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14600" y="1828801"/>
            <a:ext cx="65532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Използване на съкращения; </a:t>
            </a:r>
            <a:endParaRPr lang="bg-BG" altLang="bg-BG" sz="2800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bg-BG" altLang="bg-BG" sz="2800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   </a:t>
            </a:r>
            <a:r>
              <a:rPr lang="bg-BG" altLang="bg-BG" sz="2800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Използване на стенография;</a:t>
            </a:r>
            <a:endParaRPr lang="bg-BG" altLang="bg-BG" sz="2800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bg-BG" altLang="bg-BG" sz="2800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  </a:t>
            </a:r>
            <a:r>
              <a:rPr lang="bg-BG" altLang="bg-BG" sz="2800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Използване на знаци от математиката</a:t>
            </a:r>
            <a:endParaRPr lang="en-US" altLang="bg-BG" sz="2800" b="1">
              <a:solidFill>
                <a:srgbClr val="FFFFF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914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ВОДЕНЕ НА БЕЛЕЖКИ</a:t>
            </a: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17412" name="Picture 4" descr="bxp34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828800" y="1600200"/>
            <a:ext cx="84582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Водене на бележки на копие от документа, обект на проверка</a:t>
            </a:r>
            <a:r>
              <a:rPr lang="en-US" altLang="bg-BG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  <a:endParaRPr lang="bg-BG" altLang="bg-BG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>
                <a:solidFill>
                  <a:srgbClr val="FFFFFF"/>
                </a:solidFill>
                <a:cs typeface="Times New Roman" panose="02020603050405020304" pitchFamily="18" charset="0"/>
              </a:rPr>
              <a:t> </a:t>
            </a:r>
            <a:r>
              <a:rPr lang="bg-BG" altLang="bg-BG">
                <a:solidFill>
                  <a:srgbClr val="FFFFFF"/>
                </a:solidFill>
              </a:rPr>
              <a:t>И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зползване на цветове за означение на състояния, например: </a:t>
            </a:r>
            <a:endParaRPr lang="bg-BG" altLang="bg-BG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   </a:t>
            </a:r>
            <a:r>
              <a:rPr lang="bg-BG" altLang="bg-BG" b="1">
                <a:solidFill>
                  <a:srgbClr val="0033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Зелено –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съответстви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  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bg-BG" altLang="bg-BG" b="1">
                <a:solidFill>
                  <a:srgbClr val="FFFF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Жълто</a:t>
            </a:r>
            <a:r>
              <a:rPr lang="bg-BG" altLang="bg-BG" b="1"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- частично съответствие  </a:t>
            </a:r>
            <a:endParaRPr lang="bg-BG" altLang="bg-BG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  <a:r>
              <a:rPr lang="bg-BG" altLang="bg-BG" b="1">
                <a:solidFill>
                  <a:srgbClr val="8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Червено 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-несъответствие </a:t>
            </a:r>
            <a:endParaRPr lang="bg-BG" altLang="bg-BG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“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К</a:t>
            </a:r>
            <a:r>
              <a:rPr lang="bg-BG" altLang="bg-BG" b="1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арта на паметта”, разработена от Тони Бузан</a:t>
            </a:r>
            <a:r>
              <a:rPr lang="en-US" altLang="bg-BG" b="1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  <a:endParaRPr lang="bg-BG" altLang="bg-BG" b="1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US" altLang="bg-BG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45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ВОДЕНЕ НА БЕЛЕЖКИ</a:t>
            </a: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18436" name="Picture 4" descr="bxp34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876800" y="2514600"/>
            <a:ext cx="2057400" cy="12192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Основна </a:t>
            </a:r>
          </a:p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bg-BG" altLang="bg-BG" sz="3000">
                <a:solidFill>
                  <a:srgbClr val="FFFFFF"/>
                </a:solidFill>
                <a:latin typeface="Arial" panose="020B0604020202020204" pitchFamily="34" charset="0"/>
              </a:rPr>
              <a:t>тема</a:t>
            </a:r>
            <a:endParaRPr lang="en-US" altLang="bg-BG" sz="30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8438" name="Freeform 6"/>
          <p:cNvSpPr>
            <a:spLocks/>
          </p:cNvSpPr>
          <p:nvPr/>
        </p:nvSpPr>
        <p:spPr bwMode="auto">
          <a:xfrm>
            <a:off x="3581401" y="1981200"/>
            <a:ext cx="1400175" cy="844550"/>
          </a:xfrm>
          <a:custGeom>
            <a:avLst/>
            <a:gdLst>
              <a:gd name="T0" fmla="*/ 1400175 w 882"/>
              <a:gd name="T1" fmla="*/ 844550 h 532"/>
              <a:gd name="T2" fmla="*/ 1219200 w 882"/>
              <a:gd name="T3" fmla="*/ 720725 h 532"/>
              <a:gd name="T4" fmla="*/ 1039813 w 882"/>
              <a:gd name="T5" fmla="*/ 581025 h 532"/>
              <a:gd name="T6" fmla="*/ 998538 w 882"/>
              <a:gd name="T7" fmla="*/ 554038 h 532"/>
              <a:gd name="T8" fmla="*/ 914400 w 882"/>
              <a:gd name="T9" fmla="*/ 525463 h 532"/>
              <a:gd name="T10" fmla="*/ 804863 w 882"/>
              <a:gd name="T11" fmla="*/ 609600 h 532"/>
              <a:gd name="T12" fmla="*/ 623888 w 882"/>
              <a:gd name="T13" fmla="*/ 512763 h 532"/>
              <a:gd name="T14" fmla="*/ 388938 w 882"/>
              <a:gd name="T15" fmla="*/ 234950 h 532"/>
              <a:gd name="T16" fmla="*/ 166688 w 882"/>
              <a:gd name="T17" fmla="*/ 193675 h 532"/>
              <a:gd name="T18" fmla="*/ 55563 w 882"/>
              <a:gd name="T19" fmla="*/ 82550 h 532"/>
              <a:gd name="T20" fmla="*/ 0 w 882"/>
              <a:gd name="T21" fmla="*/ 0 h 5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2" h="532">
                <a:moveTo>
                  <a:pt x="882" y="532"/>
                </a:moveTo>
                <a:cubicBezTo>
                  <a:pt x="847" y="499"/>
                  <a:pt x="811" y="475"/>
                  <a:pt x="768" y="454"/>
                </a:cubicBezTo>
                <a:cubicBezTo>
                  <a:pt x="734" y="419"/>
                  <a:pt x="698" y="387"/>
                  <a:pt x="655" y="366"/>
                </a:cubicBezTo>
                <a:cubicBezTo>
                  <a:pt x="646" y="361"/>
                  <a:pt x="638" y="353"/>
                  <a:pt x="629" y="349"/>
                </a:cubicBezTo>
                <a:cubicBezTo>
                  <a:pt x="612" y="341"/>
                  <a:pt x="576" y="331"/>
                  <a:pt x="576" y="331"/>
                </a:cubicBezTo>
                <a:cubicBezTo>
                  <a:pt x="517" y="371"/>
                  <a:pt x="538" y="351"/>
                  <a:pt x="507" y="384"/>
                </a:cubicBezTo>
                <a:cubicBezTo>
                  <a:pt x="456" y="371"/>
                  <a:pt x="439" y="337"/>
                  <a:pt x="393" y="323"/>
                </a:cubicBezTo>
                <a:cubicBezTo>
                  <a:pt x="371" y="259"/>
                  <a:pt x="306" y="183"/>
                  <a:pt x="245" y="148"/>
                </a:cubicBezTo>
                <a:cubicBezTo>
                  <a:pt x="207" y="126"/>
                  <a:pt x="142" y="126"/>
                  <a:pt x="105" y="122"/>
                </a:cubicBezTo>
                <a:cubicBezTo>
                  <a:pt x="68" y="109"/>
                  <a:pt x="59" y="83"/>
                  <a:pt x="35" y="52"/>
                </a:cubicBezTo>
                <a:cubicBezTo>
                  <a:pt x="27" y="25"/>
                  <a:pt x="19" y="19"/>
                  <a:pt x="0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 flipV="1">
            <a:off x="3352800" y="3200400"/>
            <a:ext cx="1524000" cy="1143000"/>
          </a:xfrm>
          <a:custGeom>
            <a:avLst/>
            <a:gdLst>
              <a:gd name="T0" fmla="*/ 1524000 w 882"/>
              <a:gd name="T1" fmla="*/ 1143000 h 532"/>
              <a:gd name="T2" fmla="*/ 1327020 w 882"/>
              <a:gd name="T3" fmla="*/ 975417 h 532"/>
              <a:gd name="T4" fmla="*/ 1131769 w 882"/>
              <a:gd name="T5" fmla="*/ 786350 h 532"/>
              <a:gd name="T6" fmla="*/ 1086844 w 882"/>
              <a:gd name="T7" fmla="*/ 749825 h 532"/>
              <a:gd name="T8" fmla="*/ 995265 w 882"/>
              <a:gd name="T9" fmla="*/ 711152 h 532"/>
              <a:gd name="T10" fmla="*/ 876041 w 882"/>
              <a:gd name="T11" fmla="*/ 825023 h 532"/>
              <a:gd name="T12" fmla="*/ 679061 w 882"/>
              <a:gd name="T13" fmla="*/ 693964 h 532"/>
              <a:gd name="T14" fmla="*/ 423333 w 882"/>
              <a:gd name="T15" fmla="*/ 317977 h 532"/>
              <a:gd name="T16" fmla="*/ 181429 w 882"/>
              <a:gd name="T17" fmla="*/ 262117 h 532"/>
              <a:gd name="T18" fmla="*/ 60476 w 882"/>
              <a:gd name="T19" fmla="*/ 111722 h 532"/>
              <a:gd name="T20" fmla="*/ 0 w 882"/>
              <a:gd name="T21" fmla="*/ 0 h 5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2" h="532">
                <a:moveTo>
                  <a:pt x="882" y="532"/>
                </a:moveTo>
                <a:cubicBezTo>
                  <a:pt x="847" y="499"/>
                  <a:pt x="811" y="475"/>
                  <a:pt x="768" y="454"/>
                </a:cubicBezTo>
                <a:cubicBezTo>
                  <a:pt x="734" y="419"/>
                  <a:pt x="698" y="387"/>
                  <a:pt x="655" y="366"/>
                </a:cubicBezTo>
                <a:cubicBezTo>
                  <a:pt x="646" y="361"/>
                  <a:pt x="638" y="353"/>
                  <a:pt x="629" y="349"/>
                </a:cubicBezTo>
                <a:cubicBezTo>
                  <a:pt x="612" y="341"/>
                  <a:pt x="576" y="331"/>
                  <a:pt x="576" y="331"/>
                </a:cubicBezTo>
                <a:cubicBezTo>
                  <a:pt x="517" y="371"/>
                  <a:pt x="538" y="351"/>
                  <a:pt x="507" y="384"/>
                </a:cubicBezTo>
                <a:cubicBezTo>
                  <a:pt x="456" y="371"/>
                  <a:pt x="439" y="337"/>
                  <a:pt x="393" y="323"/>
                </a:cubicBezTo>
                <a:cubicBezTo>
                  <a:pt x="371" y="259"/>
                  <a:pt x="306" y="183"/>
                  <a:pt x="245" y="148"/>
                </a:cubicBezTo>
                <a:cubicBezTo>
                  <a:pt x="207" y="126"/>
                  <a:pt x="142" y="126"/>
                  <a:pt x="105" y="122"/>
                </a:cubicBezTo>
                <a:cubicBezTo>
                  <a:pt x="68" y="109"/>
                  <a:pt x="59" y="83"/>
                  <a:pt x="35" y="52"/>
                </a:cubicBezTo>
                <a:cubicBezTo>
                  <a:pt x="27" y="25"/>
                  <a:pt x="19" y="19"/>
                  <a:pt x="0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6934201" y="2438401"/>
            <a:ext cx="2493963" cy="1204913"/>
          </a:xfrm>
          <a:custGeom>
            <a:avLst/>
            <a:gdLst>
              <a:gd name="T0" fmla="*/ 2493963 w 1571"/>
              <a:gd name="T1" fmla="*/ 0 h 759"/>
              <a:gd name="T2" fmla="*/ 2162175 w 1571"/>
              <a:gd name="T3" fmla="*/ 12700 h 759"/>
              <a:gd name="T4" fmla="*/ 1870075 w 1571"/>
              <a:gd name="T5" fmla="*/ 346075 h 759"/>
              <a:gd name="T6" fmla="*/ 1801813 w 1571"/>
              <a:gd name="T7" fmla="*/ 498475 h 759"/>
              <a:gd name="T8" fmla="*/ 1690688 w 1571"/>
              <a:gd name="T9" fmla="*/ 706438 h 759"/>
              <a:gd name="T10" fmla="*/ 1593850 w 1571"/>
              <a:gd name="T11" fmla="*/ 762000 h 759"/>
              <a:gd name="T12" fmla="*/ 1468438 w 1571"/>
              <a:gd name="T13" fmla="*/ 844550 h 759"/>
              <a:gd name="T14" fmla="*/ 1303338 w 1571"/>
              <a:gd name="T15" fmla="*/ 955675 h 759"/>
              <a:gd name="T16" fmla="*/ 1108075 w 1571"/>
              <a:gd name="T17" fmla="*/ 858838 h 759"/>
              <a:gd name="T18" fmla="*/ 817563 w 1571"/>
              <a:gd name="T19" fmla="*/ 1079500 h 759"/>
              <a:gd name="T20" fmla="*/ 693738 w 1571"/>
              <a:gd name="T21" fmla="*/ 1190625 h 759"/>
              <a:gd name="T22" fmla="*/ 485775 w 1571"/>
              <a:gd name="T23" fmla="*/ 1204913 h 759"/>
              <a:gd name="T24" fmla="*/ 193675 w 1571"/>
              <a:gd name="T25" fmla="*/ 1190625 h 759"/>
              <a:gd name="T26" fmla="*/ 28575 w 1571"/>
              <a:gd name="T27" fmla="*/ 982663 h 759"/>
              <a:gd name="T28" fmla="*/ 0 w 1571"/>
              <a:gd name="T29" fmla="*/ 885825 h 75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71" h="759">
                <a:moveTo>
                  <a:pt x="1571" y="0"/>
                </a:moveTo>
                <a:cubicBezTo>
                  <a:pt x="1501" y="3"/>
                  <a:pt x="1432" y="3"/>
                  <a:pt x="1362" y="8"/>
                </a:cubicBezTo>
                <a:cubicBezTo>
                  <a:pt x="1259" y="15"/>
                  <a:pt x="1225" y="150"/>
                  <a:pt x="1178" y="218"/>
                </a:cubicBezTo>
                <a:cubicBezTo>
                  <a:pt x="1169" y="256"/>
                  <a:pt x="1152" y="279"/>
                  <a:pt x="1135" y="314"/>
                </a:cubicBezTo>
                <a:cubicBezTo>
                  <a:pt x="1124" y="368"/>
                  <a:pt x="1097" y="401"/>
                  <a:pt x="1065" y="445"/>
                </a:cubicBezTo>
                <a:cubicBezTo>
                  <a:pt x="1057" y="455"/>
                  <a:pt x="1011" y="475"/>
                  <a:pt x="1004" y="480"/>
                </a:cubicBezTo>
                <a:cubicBezTo>
                  <a:pt x="974" y="502"/>
                  <a:pt x="961" y="520"/>
                  <a:pt x="925" y="532"/>
                </a:cubicBezTo>
                <a:cubicBezTo>
                  <a:pt x="894" y="563"/>
                  <a:pt x="863" y="588"/>
                  <a:pt x="821" y="602"/>
                </a:cubicBezTo>
                <a:cubicBezTo>
                  <a:pt x="762" y="592"/>
                  <a:pt x="739" y="580"/>
                  <a:pt x="698" y="541"/>
                </a:cubicBezTo>
                <a:cubicBezTo>
                  <a:pt x="635" y="582"/>
                  <a:pt x="573" y="631"/>
                  <a:pt x="515" y="680"/>
                </a:cubicBezTo>
                <a:cubicBezTo>
                  <a:pt x="503" y="690"/>
                  <a:pt x="450" y="748"/>
                  <a:pt x="437" y="750"/>
                </a:cubicBezTo>
                <a:cubicBezTo>
                  <a:pt x="394" y="757"/>
                  <a:pt x="350" y="756"/>
                  <a:pt x="306" y="759"/>
                </a:cubicBezTo>
                <a:cubicBezTo>
                  <a:pt x="245" y="756"/>
                  <a:pt x="183" y="758"/>
                  <a:pt x="122" y="750"/>
                </a:cubicBezTo>
                <a:cubicBezTo>
                  <a:pt x="83" y="745"/>
                  <a:pt x="43" y="645"/>
                  <a:pt x="18" y="619"/>
                </a:cubicBezTo>
                <a:cubicBezTo>
                  <a:pt x="8" y="563"/>
                  <a:pt x="21" y="579"/>
                  <a:pt x="0" y="558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6400801" y="1219200"/>
            <a:ext cx="2695575" cy="1371600"/>
          </a:xfrm>
          <a:custGeom>
            <a:avLst/>
            <a:gdLst>
              <a:gd name="T0" fmla="*/ 0 w 1842"/>
              <a:gd name="T1" fmla="*/ 1371600 h 881"/>
              <a:gd name="T2" fmla="*/ 115608 w 1842"/>
              <a:gd name="T3" fmla="*/ 1276631 h 881"/>
              <a:gd name="T4" fmla="*/ 396580 w 1842"/>
              <a:gd name="T5" fmla="*/ 1127172 h 881"/>
              <a:gd name="T6" fmla="*/ 728771 w 1842"/>
              <a:gd name="T7" fmla="*/ 923222 h 881"/>
              <a:gd name="T8" fmla="*/ 791697 w 1842"/>
              <a:gd name="T9" fmla="*/ 882744 h 881"/>
              <a:gd name="T10" fmla="*/ 1021450 w 1842"/>
              <a:gd name="T11" fmla="*/ 842265 h 881"/>
              <a:gd name="T12" fmla="*/ 1239496 w 1842"/>
              <a:gd name="T13" fmla="*/ 856277 h 881"/>
              <a:gd name="T14" fmla="*/ 1341934 w 1842"/>
              <a:gd name="T15" fmla="*/ 910767 h 881"/>
              <a:gd name="T16" fmla="*/ 1404860 w 1842"/>
              <a:gd name="T17" fmla="*/ 923222 h 881"/>
              <a:gd name="T18" fmla="*/ 1545346 w 1842"/>
              <a:gd name="T19" fmla="*/ 951246 h 881"/>
              <a:gd name="T20" fmla="*/ 1672661 w 1842"/>
              <a:gd name="T21" fmla="*/ 842265 h 881"/>
              <a:gd name="T22" fmla="*/ 1788270 w 1842"/>
              <a:gd name="T23" fmla="*/ 761308 h 881"/>
              <a:gd name="T24" fmla="*/ 1852659 w 1842"/>
              <a:gd name="T25" fmla="*/ 706818 h 881"/>
              <a:gd name="T26" fmla="*/ 2031193 w 1842"/>
              <a:gd name="T27" fmla="*/ 557358 h 881"/>
              <a:gd name="T28" fmla="*/ 2375091 w 1842"/>
              <a:gd name="T29" fmla="*/ 421911 h 881"/>
              <a:gd name="T30" fmla="*/ 2439481 w 1842"/>
              <a:gd name="T31" fmla="*/ 353409 h 881"/>
              <a:gd name="T32" fmla="*/ 2503870 w 1842"/>
              <a:gd name="T33" fmla="*/ 258440 h 881"/>
              <a:gd name="T34" fmla="*/ 2515577 w 1842"/>
              <a:gd name="T35" fmla="*/ 203950 h 881"/>
              <a:gd name="T36" fmla="*/ 2579967 w 1842"/>
              <a:gd name="T37" fmla="*/ 135447 h 881"/>
              <a:gd name="T38" fmla="*/ 2695575 w 1842"/>
              <a:gd name="T39" fmla="*/ 0 h 88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42" h="881">
                <a:moveTo>
                  <a:pt x="0" y="881"/>
                </a:moveTo>
                <a:cubicBezTo>
                  <a:pt x="21" y="850"/>
                  <a:pt x="48" y="840"/>
                  <a:pt x="79" y="820"/>
                </a:cubicBezTo>
                <a:cubicBezTo>
                  <a:pt x="139" y="782"/>
                  <a:pt x="202" y="742"/>
                  <a:pt x="271" y="724"/>
                </a:cubicBezTo>
                <a:cubicBezTo>
                  <a:pt x="339" y="669"/>
                  <a:pt x="418" y="630"/>
                  <a:pt x="498" y="593"/>
                </a:cubicBezTo>
                <a:cubicBezTo>
                  <a:pt x="513" y="586"/>
                  <a:pt x="525" y="573"/>
                  <a:pt x="541" y="567"/>
                </a:cubicBezTo>
                <a:cubicBezTo>
                  <a:pt x="586" y="551"/>
                  <a:pt x="652" y="548"/>
                  <a:pt x="698" y="541"/>
                </a:cubicBezTo>
                <a:cubicBezTo>
                  <a:pt x="748" y="544"/>
                  <a:pt x="798" y="540"/>
                  <a:pt x="847" y="550"/>
                </a:cubicBezTo>
                <a:cubicBezTo>
                  <a:pt x="873" y="555"/>
                  <a:pt x="891" y="580"/>
                  <a:pt x="917" y="585"/>
                </a:cubicBezTo>
                <a:cubicBezTo>
                  <a:pt x="931" y="588"/>
                  <a:pt x="946" y="590"/>
                  <a:pt x="960" y="593"/>
                </a:cubicBezTo>
                <a:cubicBezTo>
                  <a:pt x="999" y="620"/>
                  <a:pt x="1008" y="621"/>
                  <a:pt x="1056" y="611"/>
                </a:cubicBezTo>
                <a:cubicBezTo>
                  <a:pt x="1081" y="586"/>
                  <a:pt x="1114" y="562"/>
                  <a:pt x="1143" y="541"/>
                </a:cubicBezTo>
                <a:cubicBezTo>
                  <a:pt x="1168" y="522"/>
                  <a:pt x="1200" y="512"/>
                  <a:pt x="1222" y="489"/>
                </a:cubicBezTo>
                <a:cubicBezTo>
                  <a:pt x="1280" y="427"/>
                  <a:pt x="1188" y="522"/>
                  <a:pt x="1266" y="454"/>
                </a:cubicBezTo>
                <a:cubicBezTo>
                  <a:pt x="1308" y="417"/>
                  <a:pt x="1337" y="383"/>
                  <a:pt x="1388" y="358"/>
                </a:cubicBezTo>
                <a:cubicBezTo>
                  <a:pt x="1439" y="304"/>
                  <a:pt x="1552" y="280"/>
                  <a:pt x="1623" y="271"/>
                </a:cubicBezTo>
                <a:cubicBezTo>
                  <a:pt x="1638" y="256"/>
                  <a:pt x="1655" y="244"/>
                  <a:pt x="1667" y="227"/>
                </a:cubicBezTo>
                <a:cubicBezTo>
                  <a:pt x="1682" y="207"/>
                  <a:pt x="1711" y="166"/>
                  <a:pt x="1711" y="166"/>
                </a:cubicBezTo>
                <a:cubicBezTo>
                  <a:pt x="1714" y="154"/>
                  <a:pt x="1712" y="141"/>
                  <a:pt x="1719" y="131"/>
                </a:cubicBezTo>
                <a:cubicBezTo>
                  <a:pt x="1730" y="114"/>
                  <a:pt x="1748" y="102"/>
                  <a:pt x="1763" y="87"/>
                </a:cubicBezTo>
                <a:cubicBezTo>
                  <a:pt x="1779" y="71"/>
                  <a:pt x="1808" y="0"/>
                  <a:pt x="1842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4876800" y="1066800"/>
            <a:ext cx="1143000" cy="1524000"/>
          </a:xfrm>
          <a:custGeom>
            <a:avLst/>
            <a:gdLst>
              <a:gd name="T0" fmla="*/ 1143000 w 882"/>
              <a:gd name="T1" fmla="*/ 1524000 h 532"/>
              <a:gd name="T2" fmla="*/ 995265 w 882"/>
              <a:gd name="T3" fmla="*/ 1300556 h 532"/>
              <a:gd name="T4" fmla="*/ 848827 w 882"/>
              <a:gd name="T5" fmla="*/ 1048466 h 532"/>
              <a:gd name="T6" fmla="*/ 815133 w 882"/>
              <a:gd name="T7" fmla="*/ 999767 h 532"/>
              <a:gd name="T8" fmla="*/ 746449 w 882"/>
              <a:gd name="T9" fmla="*/ 948203 h 532"/>
              <a:gd name="T10" fmla="*/ 657031 w 882"/>
              <a:gd name="T11" fmla="*/ 1100030 h 532"/>
              <a:gd name="T12" fmla="*/ 509296 w 882"/>
              <a:gd name="T13" fmla="*/ 925286 h 532"/>
              <a:gd name="T14" fmla="*/ 317500 w 882"/>
              <a:gd name="T15" fmla="*/ 423970 h 532"/>
              <a:gd name="T16" fmla="*/ 136071 w 882"/>
              <a:gd name="T17" fmla="*/ 349489 h 532"/>
              <a:gd name="T18" fmla="*/ 45357 w 882"/>
              <a:gd name="T19" fmla="*/ 148962 h 532"/>
              <a:gd name="T20" fmla="*/ 0 w 882"/>
              <a:gd name="T21" fmla="*/ 0 h 5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2" h="532">
                <a:moveTo>
                  <a:pt x="882" y="532"/>
                </a:moveTo>
                <a:cubicBezTo>
                  <a:pt x="847" y="499"/>
                  <a:pt x="811" y="475"/>
                  <a:pt x="768" y="454"/>
                </a:cubicBezTo>
                <a:cubicBezTo>
                  <a:pt x="734" y="419"/>
                  <a:pt x="698" y="387"/>
                  <a:pt x="655" y="366"/>
                </a:cubicBezTo>
                <a:cubicBezTo>
                  <a:pt x="646" y="361"/>
                  <a:pt x="638" y="353"/>
                  <a:pt x="629" y="349"/>
                </a:cubicBezTo>
                <a:cubicBezTo>
                  <a:pt x="612" y="341"/>
                  <a:pt x="576" y="331"/>
                  <a:pt x="576" y="331"/>
                </a:cubicBezTo>
                <a:cubicBezTo>
                  <a:pt x="517" y="371"/>
                  <a:pt x="538" y="351"/>
                  <a:pt x="507" y="384"/>
                </a:cubicBezTo>
                <a:cubicBezTo>
                  <a:pt x="456" y="371"/>
                  <a:pt x="439" y="337"/>
                  <a:pt x="393" y="323"/>
                </a:cubicBezTo>
                <a:cubicBezTo>
                  <a:pt x="371" y="259"/>
                  <a:pt x="306" y="183"/>
                  <a:pt x="245" y="148"/>
                </a:cubicBezTo>
                <a:cubicBezTo>
                  <a:pt x="207" y="126"/>
                  <a:pt x="142" y="126"/>
                  <a:pt x="105" y="122"/>
                </a:cubicBezTo>
                <a:cubicBezTo>
                  <a:pt x="68" y="109"/>
                  <a:pt x="59" y="83"/>
                  <a:pt x="35" y="52"/>
                </a:cubicBezTo>
                <a:cubicBezTo>
                  <a:pt x="27" y="25"/>
                  <a:pt x="19" y="19"/>
                  <a:pt x="0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 flipH="1">
            <a:off x="5029200" y="3733800"/>
            <a:ext cx="838200" cy="1752600"/>
          </a:xfrm>
          <a:custGeom>
            <a:avLst/>
            <a:gdLst>
              <a:gd name="T0" fmla="*/ 838200 w 882"/>
              <a:gd name="T1" fmla="*/ 1752600 h 532"/>
              <a:gd name="T2" fmla="*/ 729861 w 882"/>
              <a:gd name="T3" fmla="*/ 1495640 h 532"/>
              <a:gd name="T4" fmla="*/ 622473 w 882"/>
              <a:gd name="T5" fmla="*/ 1205736 h 532"/>
              <a:gd name="T6" fmla="*/ 597764 w 882"/>
              <a:gd name="T7" fmla="*/ 1149732 h 532"/>
              <a:gd name="T8" fmla="*/ 547396 w 882"/>
              <a:gd name="T9" fmla="*/ 1090433 h 532"/>
              <a:gd name="T10" fmla="*/ 481822 w 882"/>
              <a:gd name="T11" fmla="*/ 1265035 h 532"/>
              <a:gd name="T12" fmla="*/ 373484 w 882"/>
              <a:gd name="T13" fmla="*/ 1064079 h 532"/>
              <a:gd name="T14" fmla="*/ 232833 w 882"/>
              <a:gd name="T15" fmla="*/ 487565 h 532"/>
              <a:gd name="T16" fmla="*/ 99786 w 882"/>
              <a:gd name="T17" fmla="*/ 401912 h 532"/>
              <a:gd name="T18" fmla="*/ 33262 w 882"/>
              <a:gd name="T19" fmla="*/ 171307 h 532"/>
              <a:gd name="T20" fmla="*/ 0 w 882"/>
              <a:gd name="T21" fmla="*/ 0 h 5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2" h="532">
                <a:moveTo>
                  <a:pt x="882" y="532"/>
                </a:moveTo>
                <a:cubicBezTo>
                  <a:pt x="847" y="499"/>
                  <a:pt x="811" y="475"/>
                  <a:pt x="768" y="454"/>
                </a:cubicBezTo>
                <a:cubicBezTo>
                  <a:pt x="734" y="419"/>
                  <a:pt x="698" y="387"/>
                  <a:pt x="655" y="366"/>
                </a:cubicBezTo>
                <a:cubicBezTo>
                  <a:pt x="646" y="361"/>
                  <a:pt x="638" y="353"/>
                  <a:pt x="629" y="349"/>
                </a:cubicBezTo>
                <a:cubicBezTo>
                  <a:pt x="612" y="341"/>
                  <a:pt x="576" y="331"/>
                  <a:pt x="576" y="331"/>
                </a:cubicBezTo>
                <a:cubicBezTo>
                  <a:pt x="517" y="371"/>
                  <a:pt x="538" y="351"/>
                  <a:pt x="507" y="384"/>
                </a:cubicBezTo>
                <a:cubicBezTo>
                  <a:pt x="456" y="371"/>
                  <a:pt x="439" y="337"/>
                  <a:pt x="393" y="323"/>
                </a:cubicBezTo>
                <a:cubicBezTo>
                  <a:pt x="371" y="259"/>
                  <a:pt x="306" y="183"/>
                  <a:pt x="245" y="148"/>
                </a:cubicBezTo>
                <a:cubicBezTo>
                  <a:pt x="207" y="126"/>
                  <a:pt x="142" y="126"/>
                  <a:pt x="105" y="122"/>
                </a:cubicBezTo>
                <a:cubicBezTo>
                  <a:pt x="68" y="109"/>
                  <a:pt x="59" y="83"/>
                  <a:pt x="35" y="52"/>
                </a:cubicBezTo>
                <a:cubicBezTo>
                  <a:pt x="27" y="25"/>
                  <a:pt x="19" y="19"/>
                  <a:pt x="0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6248400" y="3657600"/>
            <a:ext cx="1676400" cy="1219200"/>
          </a:xfrm>
          <a:custGeom>
            <a:avLst/>
            <a:gdLst>
              <a:gd name="T0" fmla="*/ 1676400 w 882"/>
              <a:gd name="T1" fmla="*/ 1219200 h 532"/>
              <a:gd name="T2" fmla="*/ 1459722 w 882"/>
              <a:gd name="T3" fmla="*/ 1040445 h 532"/>
              <a:gd name="T4" fmla="*/ 1244946 w 882"/>
              <a:gd name="T5" fmla="*/ 838773 h 532"/>
              <a:gd name="T6" fmla="*/ 1195528 w 882"/>
              <a:gd name="T7" fmla="*/ 799814 h 532"/>
              <a:gd name="T8" fmla="*/ 1094792 w 882"/>
              <a:gd name="T9" fmla="*/ 758562 h 532"/>
              <a:gd name="T10" fmla="*/ 963645 w 882"/>
              <a:gd name="T11" fmla="*/ 880024 h 532"/>
              <a:gd name="T12" fmla="*/ 746967 w 882"/>
              <a:gd name="T13" fmla="*/ 740229 h 532"/>
              <a:gd name="T14" fmla="*/ 465667 w 882"/>
              <a:gd name="T15" fmla="*/ 339176 h 532"/>
              <a:gd name="T16" fmla="*/ 199571 w 882"/>
              <a:gd name="T17" fmla="*/ 279591 h 532"/>
              <a:gd name="T18" fmla="*/ 66524 w 882"/>
              <a:gd name="T19" fmla="*/ 119170 h 532"/>
              <a:gd name="T20" fmla="*/ 0 w 882"/>
              <a:gd name="T21" fmla="*/ 0 h 5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82" h="532">
                <a:moveTo>
                  <a:pt x="882" y="532"/>
                </a:moveTo>
                <a:cubicBezTo>
                  <a:pt x="847" y="499"/>
                  <a:pt x="811" y="475"/>
                  <a:pt x="768" y="454"/>
                </a:cubicBezTo>
                <a:cubicBezTo>
                  <a:pt x="734" y="419"/>
                  <a:pt x="698" y="387"/>
                  <a:pt x="655" y="366"/>
                </a:cubicBezTo>
                <a:cubicBezTo>
                  <a:pt x="646" y="361"/>
                  <a:pt x="638" y="353"/>
                  <a:pt x="629" y="349"/>
                </a:cubicBezTo>
                <a:cubicBezTo>
                  <a:pt x="612" y="341"/>
                  <a:pt x="576" y="331"/>
                  <a:pt x="576" y="331"/>
                </a:cubicBezTo>
                <a:cubicBezTo>
                  <a:pt x="517" y="371"/>
                  <a:pt x="538" y="351"/>
                  <a:pt x="507" y="384"/>
                </a:cubicBezTo>
                <a:cubicBezTo>
                  <a:pt x="456" y="371"/>
                  <a:pt x="439" y="337"/>
                  <a:pt x="393" y="323"/>
                </a:cubicBezTo>
                <a:cubicBezTo>
                  <a:pt x="371" y="259"/>
                  <a:pt x="306" y="183"/>
                  <a:pt x="245" y="148"/>
                </a:cubicBezTo>
                <a:cubicBezTo>
                  <a:pt x="207" y="126"/>
                  <a:pt x="142" y="126"/>
                  <a:pt x="105" y="122"/>
                </a:cubicBezTo>
                <a:cubicBezTo>
                  <a:pt x="68" y="109"/>
                  <a:pt x="59" y="83"/>
                  <a:pt x="35" y="52"/>
                </a:cubicBezTo>
                <a:cubicBezTo>
                  <a:pt x="27" y="25"/>
                  <a:pt x="19" y="19"/>
                  <a:pt x="0" y="0"/>
                </a:cubicBezTo>
              </a:path>
            </a:pathLst>
          </a:custGeom>
          <a:noFill/>
          <a:ln w="76200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4573589" y="2106613"/>
            <a:ext cx="344487" cy="404812"/>
          </a:xfrm>
          <a:custGeom>
            <a:avLst/>
            <a:gdLst>
              <a:gd name="T0" fmla="*/ 12700 w 217"/>
              <a:gd name="T1" fmla="*/ 387350 h 255"/>
              <a:gd name="T2" fmla="*/ 53975 w 217"/>
              <a:gd name="T3" fmla="*/ 317500 h 255"/>
              <a:gd name="T4" fmla="*/ 80962 w 217"/>
              <a:gd name="T5" fmla="*/ 234950 h 255"/>
              <a:gd name="T6" fmla="*/ 165100 w 217"/>
              <a:gd name="T7" fmla="*/ 193675 h 255"/>
              <a:gd name="T8" fmla="*/ 330200 w 217"/>
              <a:gd name="T9" fmla="*/ 193675 h 255"/>
              <a:gd name="T10" fmla="*/ 344487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5257800" y="1219201"/>
            <a:ext cx="344488" cy="404813"/>
          </a:xfrm>
          <a:custGeom>
            <a:avLst/>
            <a:gdLst>
              <a:gd name="T0" fmla="*/ 12700 w 217"/>
              <a:gd name="T1" fmla="*/ 387350 h 255"/>
              <a:gd name="T2" fmla="*/ 53975 w 217"/>
              <a:gd name="T3" fmla="*/ 317500 h 255"/>
              <a:gd name="T4" fmla="*/ 80963 w 217"/>
              <a:gd name="T5" fmla="*/ 234950 h 255"/>
              <a:gd name="T6" fmla="*/ 165100 w 217"/>
              <a:gd name="T7" fmla="*/ 193675 h 255"/>
              <a:gd name="T8" fmla="*/ 330200 w 217"/>
              <a:gd name="T9" fmla="*/ 193675 h 255"/>
              <a:gd name="T10" fmla="*/ 344488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7" name="Freeform 15"/>
          <p:cNvSpPr>
            <a:spLocks/>
          </p:cNvSpPr>
          <p:nvPr/>
        </p:nvSpPr>
        <p:spPr bwMode="auto">
          <a:xfrm>
            <a:off x="5715000" y="1676401"/>
            <a:ext cx="344488" cy="404813"/>
          </a:xfrm>
          <a:custGeom>
            <a:avLst/>
            <a:gdLst>
              <a:gd name="T0" fmla="*/ 12700 w 217"/>
              <a:gd name="T1" fmla="*/ 387350 h 255"/>
              <a:gd name="T2" fmla="*/ 53975 w 217"/>
              <a:gd name="T3" fmla="*/ 317500 h 255"/>
              <a:gd name="T4" fmla="*/ 80963 w 217"/>
              <a:gd name="T5" fmla="*/ 234950 h 255"/>
              <a:gd name="T6" fmla="*/ 165100 w 217"/>
              <a:gd name="T7" fmla="*/ 193675 h 255"/>
              <a:gd name="T8" fmla="*/ 330200 w 217"/>
              <a:gd name="T9" fmla="*/ 193675 h 255"/>
              <a:gd name="T10" fmla="*/ 344488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8" name="Freeform 16"/>
          <p:cNvSpPr>
            <a:spLocks/>
          </p:cNvSpPr>
          <p:nvPr/>
        </p:nvSpPr>
        <p:spPr bwMode="auto">
          <a:xfrm>
            <a:off x="7010400" y="1752601"/>
            <a:ext cx="344488" cy="404813"/>
          </a:xfrm>
          <a:custGeom>
            <a:avLst/>
            <a:gdLst>
              <a:gd name="T0" fmla="*/ 12700 w 217"/>
              <a:gd name="T1" fmla="*/ 387350 h 255"/>
              <a:gd name="T2" fmla="*/ 53975 w 217"/>
              <a:gd name="T3" fmla="*/ 317500 h 255"/>
              <a:gd name="T4" fmla="*/ 80963 w 217"/>
              <a:gd name="T5" fmla="*/ 234950 h 255"/>
              <a:gd name="T6" fmla="*/ 165100 w 217"/>
              <a:gd name="T7" fmla="*/ 193675 h 255"/>
              <a:gd name="T8" fmla="*/ 330200 w 217"/>
              <a:gd name="T9" fmla="*/ 193675 h 255"/>
              <a:gd name="T10" fmla="*/ 344488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49" name="Freeform 17"/>
          <p:cNvSpPr>
            <a:spLocks/>
          </p:cNvSpPr>
          <p:nvPr/>
        </p:nvSpPr>
        <p:spPr bwMode="auto">
          <a:xfrm flipV="1">
            <a:off x="4648200" y="1752600"/>
            <a:ext cx="573088" cy="76200"/>
          </a:xfrm>
          <a:custGeom>
            <a:avLst/>
            <a:gdLst>
              <a:gd name="T0" fmla="*/ 21128 w 217"/>
              <a:gd name="T1" fmla="*/ 72913 h 255"/>
              <a:gd name="T2" fmla="*/ 89793 w 217"/>
              <a:gd name="T3" fmla="*/ 59765 h 255"/>
              <a:gd name="T4" fmla="*/ 134689 w 217"/>
              <a:gd name="T5" fmla="*/ 44226 h 255"/>
              <a:gd name="T6" fmla="*/ 274660 w 217"/>
              <a:gd name="T7" fmla="*/ 36456 h 255"/>
              <a:gd name="T8" fmla="*/ 549319 w 217"/>
              <a:gd name="T9" fmla="*/ 36456 h 255"/>
              <a:gd name="T10" fmla="*/ 573088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0" name="Freeform 18"/>
          <p:cNvSpPr>
            <a:spLocks/>
          </p:cNvSpPr>
          <p:nvPr/>
        </p:nvSpPr>
        <p:spPr bwMode="auto">
          <a:xfrm>
            <a:off x="8229600" y="1295400"/>
            <a:ext cx="152400" cy="609600"/>
          </a:xfrm>
          <a:custGeom>
            <a:avLst/>
            <a:gdLst>
              <a:gd name="T0" fmla="*/ 5618 w 217"/>
              <a:gd name="T1" fmla="*/ 583304 h 255"/>
              <a:gd name="T2" fmla="*/ 23878 w 217"/>
              <a:gd name="T3" fmla="*/ 478118 h 255"/>
              <a:gd name="T4" fmla="*/ 35818 w 217"/>
              <a:gd name="T5" fmla="*/ 353807 h 255"/>
              <a:gd name="T6" fmla="*/ 73040 w 217"/>
              <a:gd name="T7" fmla="*/ 291652 h 255"/>
              <a:gd name="T8" fmla="*/ 146079 w 217"/>
              <a:gd name="T9" fmla="*/ 291652 h 255"/>
              <a:gd name="T10" fmla="*/ 1524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1" name="Freeform 19"/>
          <p:cNvSpPr>
            <a:spLocks/>
          </p:cNvSpPr>
          <p:nvPr/>
        </p:nvSpPr>
        <p:spPr bwMode="auto">
          <a:xfrm>
            <a:off x="3733800" y="2362201"/>
            <a:ext cx="344488" cy="404813"/>
          </a:xfrm>
          <a:custGeom>
            <a:avLst/>
            <a:gdLst>
              <a:gd name="T0" fmla="*/ 12700 w 217"/>
              <a:gd name="T1" fmla="*/ 387350 h 255"/>
              <a:gd name="T2" fmla="*/ 53975 w 217"/>
              <a:gd name="T3" fmla="*/ 317500 h 255"/>
              <a:gd name="T4" fmla="*/ 80963 w 217"/>
              <a:gd name="T5" fmla="*/ 234950 h 255"/>
              <a:gd name="T6" fmla="*/ 165100 w 217"/>
              <a:gd name="T7" fmla="*/ 193675 h 255"/>
              <a:gd name="T8" fmla="*/ 330200 w 217"/>
              <a:gd name="T9" fmla="*/ 193675 h 255"/>
              <a:gd name="T10" fmla="*/ 344488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2" name="Freeform 20"/>
          <p:cNvSpPr>
            <a:spLocks/>
          </p:cNvSpPr>
          <p:nvPr/>
        </p:nvSpPr>
        <p:spPr bwMode="auto">
          <a:xfrm flipV="1">
            <a:off x="6781800" y="2362201"/>
            <a:ext cx="609600" cy="327025"/>
          </a:xfrm>
          <a:custGeom>
            <a:avLst/>
            <a:gdLst>
              <a:gd name="T0" fmla="*/ 22474 w 217"/>
              <a:gd name="T1" fmla="*/ 312918 h 255"/>
              <a:gd name="T2" fmla="*/ 95513 w 217"/>
              <a:gd name="T3" fmla="*/ 256490 h 255"/>
              <a:gd name="T4" fmla="*/ 143270 w 217"/>
              <a:gd name="T5" fmla="*/ 189803 h 255"/>
              <a:gd name="T6" fmla="*/ 292159 w 217"/>
              <a:gd name="T7" fmla="*/ 156459 h 255"/>
              <a:gd name="T8" fmla="*/ 584317 w 217"/>
              <a:gd name="T9" fmla="*/ 156459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3" name="Freeform 21"/>
          <p:cNvSpPr>
            <a:spLocks/>
          </p:cNvSpPr>
          <p:nvPr/>
        </p:nvSpPr>
        <p:spPr bwMode="auto">
          <a:xfrm flipV="1">
            <a:off x="7848600" y="2895601"/>
            <a:ext cx="609600" cy="327025"/>
          </a:xfrm>
          <a:custGeom>
            <a:avLst/>
            <a:gdLst>
              <a:gd name="T0" fmla="*/ 22474 w 217"/>
              <a:gd name="T1" fmla="*/ 312918 h 255"/>
              <a:gd name="T2" fmla="*/ 95513 w 217"/>
              <a:gd name="T3" fmla="*/ 256490 h 255"/>
              <a:gd name="T4" fmla="*/ 143270 w 217"/>
              <a:gd name="T5" fmla="*/ 189803 h 255"/>
              <a:gd name="T6" fmla="*/ 292159 w 217"/>
              <a:gd name="T7" fmla="*/ 156459 h 255"/>
              <a:gd name="T8" fmla="*/ 584317 w 217"/>
              <a:gd name="T9" fmla="*/ 156459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4" name="Freeform 22"/>
          <p:cNvSpPr>
            <a:spLocks/>
          </p:cNvSpPr>
          <p:nvPr/>
        </p:nvSpPr>
        <p:spPr bwMode="auto">
          <a:xfrm flipV="1">
            <a:off x="3429000" y="3429001"/>
            <a:ext cx="609600" cy="327025"/>
          </a:xfrm>
          <a:custGeom>
            <a:avLst/>
            <a:gdLst>
              <a:gd name="T0" fmla="*/ 22474 w 217"/>
              <a:gd name="T1" fmla="*/ 312918 h 255"/>
              <a:gd name="T2" fmla="*/ 95513 w 217"/>
              <a:gd name="T3" fmla="*/ 256490 h 255"/>
              <a:gd name="T4" fmla="*/ 143270 w 217"/>
              <a:gd name="T5" fmla="*/ 189803 h 255"/>
              <a:gd name="T6" fmla="*/ 292159 w 217"/>
              <a:gd name="T7" fmla="*/ 156459 h 255"/>
              <a:gd name="T8" fmla="*/ 584317 w 217"/>
              <a:gd name="T9" fmla="*/ 156459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5" name="Freeform 23"/>
          <p:cNvSpPr>
            <a:spLocks/>
          </p:cNvSpPr>
          <p:nvPr/>
        </p:nvSpPr>
        <p:spPr bwMode="auto">
          <a:xfrm flipV="1">
            <a:off x="8077200" y="2057401"/>
            <a:ext cx="609600" cy="327025"/>
          </a:xfrm>
          <a:custGeom>
            <a:avLst/>
            <a:gdLst>
              <a:gd name="T0" fmla="*/ 22474 w 217"/>
              <a:gd name="T1" fmla="*/ 312918 h 255"/>
              <a:gd name="T2" fmla="*/ 95513 w 217"/>
              <a:gd name="T3" fmla="*/ 256490 h 255"/>
              <a:gd name="T4" fmla="*/ 143270 w 217"/>
              <a:gd name="T5" fmla="*/ 189803 h 255"/>
              <a:gd name="T6" fmla="*/ 292159 w 217"/>
              <a:gd name="T7" fmla="*/ 156459 h 255"/>
              <a:gd name="T8" fmla="*/ 584317 w 217"/>
              <a:gd name="T9" fmla="*/ 156459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6" name="Freeform 24"/>
          <p:cNvSpPr>
            <a:spLocks/>
          </p:cNvSpPr>
          <p:nvPr/>
        </p:nvSpPr>
        <p:spPr bwMode="auto">
          <a:xfrm flipV="1">
            <a:off x="8763000" y="2819401"/>
            <a:ext cx="609600" cy="327025"/>
          </a:xfrm>
          <a:custGeom>
            <a:avLst/>
            <a:gdLst>
              <a:gd name="T0" fmla="*/ 22474 w 217"/>
              <a:gd name="T1" fmla="*/ 312918 h 255"/>
              <a:gd name="T2" fmla="*/ 95513 w 217"/>
              <a:gd name="T3" fmla="*/ 256490 h 255"/>
              <a:gd name="T4" fmla="*/ 143270 w 217"/>
              <a:gd name="T5" fmla="*/ 189803 h 255"/>
              <a:gd name="T6" fmla="*/ 292159 w 217"/>
              <a:gd name="T7" fmla="*/ 156459 h 255"/>
              <a:gd name="T8" fmla="*/ 584317 w 217"/>
              <a:gd name="T9" fmla="*/ 156459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7" name="Freeform 25"/>
          <p:cNvSpPr>
            <a:spLocks/>
          </p:cNvSpPr>
          <p:nvPr/>
        </p:nvSpPr>
        <p:spPr bwMode="auto">
          <a:xfrm flipV="1">
            <a:off x="7543800" y="4495800"/>
            <a:ext cx="685800" cy="76200"/>
          </a:xfrm>
          <a:custGeom>
            <a:avLst/>
            <a:gdLst>
              <a:gd name="T0" fmla="*/ 25283 w 217"/>
              <a:gd name="T1" fmla="*/ 72913 h 255"/>
              <a:gd name="T2" fmla="*/ 107453 w 217"/>
              <a:gd name="T3" fmla="*/ 59765 h 255"/>
              <a:gd name="T4" fmla="*/ 161179 w 217"/>
              <a:gd name="T5" fmla="*/ 44226 h 255"/>
              <a:gd name="T6" fmla="*/ 328678 w 217"/>
              <a:gd name="T7" fmla="*/ 36456 h 255"/>
              <a:gd name="T8" fmla="*/ 657357 w 217"/>
              <a:gd name="T9" fmla="*/ 36456 h 255"/>
              <a:gd name="T10" fmla="*/ 6858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8" name="Freeform 26"/>
          <p:cNvSpPr>
            <a:spLocks/>
          </p:cNvSpPr>
          <p:nvPr/>
        </p:nvSpPr>
        <p:spPr bwMode="auto">
          <a:xfrm flipV="1">
            <a:off x="7620000" y="36576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59" name="Freeform 27"/>
          <p:cNvSpPr>
            <a:spLocks/>
          </p:cNvSpPr>
          <p:nvPr/>
        </p:nvSpPr>
        <p:spPr bwMode="auto">
          <a:xfrm flipV="1">
            <a:off x="6781800" y="39624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60" name="Freeform 28"/>
          <p:cNvSpPr>
            <a:spLocks/>
          </p:cNvSpPr>
          <p:nvPr/>
        </p:nvSpPr>
        <p:spPr bwMode="auto">
          <a:xfrm flipV="1">
            <a:off x="5638800" y="43434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61" name="Freeform 29"/>
          <p:cNvSpPr>
            <a:spLocks/>
          </p:cNvSpPr>
          <p:nvPr/>
        </p:nvSpPr>
        <p:spPr bwMode="auto">
          <a:xfrm flipV="1">
            <a:off x="5486400" y="48768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62" name="Freeform 30"/>
          <p:cNvSpPr>
            <a:spLocks/>
          </p:cNvSpPr>
          <p:nvPr/>
        </p:nvSpPr>
        <p:spPr bwMode="auto">
          <a:xfrm flipV="1">
            <a:off x="4953000" y="43434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63" name="Freeform 31"/>
          <p:cNvSpPr>
            <a:spLocks/>
          </p:cNvSpPr>
          <p:nvPr/>
        </p:nvSpPr>
        <p:spPr bwMode="auto">
          <a:xfrm flipV="1">
            <a:off x="4495800" y="35814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  <p:sp>
        <p:nvSpPr>
          <p:cNvPr id="18464" name="Freeform 32"/>
          <p:cNvSpPr>
            <a:spLocks/>
          </p:cNvSpPr>
          <p:nvPr/>
        </p:nvSpPr>
        <p:spPr bwMode="auto">
          <a:xfrm flipV="1">
            <a:off x="3657600" y="4114801"/>
            <a:ext cx="609600" cy="250825"/>
          </a:xfrm>
          <a:custGeom>
            <a:avLst/>
            <a:gdLst>
              <a:gd name="T0" fmla="*/ 22474 w 217"/>
              <a:gd name="T1" fmla="*/ 240005 h 255"/>
              <a:gd name="T2" fmla="*/ 95513 w 217"/>
              <a:gd name="T3" fmla="*/ 196725 h 255"/>
              <a:gd name="T4" fmla="*/ 143270 w 217"/>
              <a:gd name="T5" fmla="*/ 145577 h 255"/>
              <a:gd name="T6" fmla="*/ 292159 w 217"/>
              <a:gd name="T7" fmla="*/ 120003 h 255"/>
              <a:gd name="T8" fmla="*/ 584317 w 217"/>
              <a:gd name="T9" fmla="*/ 120003 h 255"/>
              <a:gd name="T10" fmla="*/ 609600 w 217"/>
              <a:gd name="T11" fmla="*/ 0 h 2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7" h="255">
                <a:moveTo>
                  <a:pt x="8" y="244"/>
                </a:moveTo>
                <a:cubicBezTo>
                  <a:pt x="29" y="177"/>
                  <a:pt x="0" y="255"/>
                  <a:pt x="34" y="200"/>
                </a:cubicBezTo>
                <a:cubicBezTo>
                  <a:pt x="44" y="184"/>
                  <a:pt x="40" y="162"/>
                  <a:pt x="51" y="148"/>
                </a:cubicBezTo>
                <a:cubicBezTo>
                  <a:pt x="64" y="132"/>
                  <a:pt x="86" y="128"/>
                  <a:pt x="104" y="122"/>
                </a:cubicBezTo>
                <a:cubicBezTo>
                  <a:pt x="154" y="130"/>
                  <a:pt x="169" y="148"/>
                  <a:pt x="208" y="122"/>
                </a:cubicBezTo>
                <a:cubicBezTo>
                  <a:pt x="211" y="81"/>
                  <a:pt x="217" y="0"/>
                  <a:pt x="217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15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ЧЕТЕНЕ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19460" name="Picture 4" descr="bxp289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0"/>
            <a:ext cx="14478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286000" y="2209800"/>
            <a:ext cx="617220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Познати са три подхода</a:t>
            </a:r>
            <a:r>
              <a:rPr lang="en-US" altLang="bg-BG" sz="2800" b="1">
                <a:solidFill>
                  <a:srgbClr val="FFFFFF"/>
                </a:solidFill>
              </a:rPr>
              <a:t> 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П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оследователно, </a:t>
            </a:r>
            <a:r>
              <a:rPr lang="bg-BG" altLang="bg-BG" sz="2800" b="1" u="sng">
                <a:solidFill>
                  <a:srgbClr val="FFFFFF"/>
                </a:solidFill>
                <a:cs typeface="Times New Roman" panose="02020603050405020304" pitchFamily="18" charset="0"/>
              </a:rPr>
              <a:t>бавно четене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bg-BG" sz="2800" b="1">
                <a:solidFill>
                  <a:srgbClr val="FFFFFF"/>
                </a:solidFill>
              </a:rPr>
              <a:t> </a:t>
            </a:r>
            <a:r>
              <a:rPr lang="bg-BG" altLang="bg-BG" sz="2800" b="1" u="sng">
                <a:solidFill>
                  <a:srgbClr val="FFFFFF"/>
                </a:solidFill>
              </a:rPr>
              <a:t>Б</a:t>
            </a:r>
            <a:r>
              <a:rPr lang="bg-BG" altLang="bg-BG" sz="2800" b="1" u="sng">
                <a:solidFill>
                  <a:srgbClr val="FFFFFF"/>
                </a:solidFill>
                <a:cs typeface="Times New Roman" panose="02020603050405020304" pitchFamily="18" charset="0"/>
              </a:rPr>
              <a:t>ързо четене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 на материала</a:t>
            </a: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  <a:r>
              <a:rPr lang="bg-BG" altLang="bg-BG" sz="2800" b="1">
                <a:solidFill>
                  <a:srgbClr val="FFFFFF"/>
                </a:solidFill>
              </a:rPr>
              <a:t>П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ървоначално </a:t>
            </a:r>
            <a:r>
              <a:rPr lang="bg-BG" altLang="bg-BG" sz="2800" b="1" u="sng">
                <a:solidFill>
                  <a:srgbClr val="FFFFFF"/>
                </a:solidFill>
                <a:cs typeface="Times New Roman" panose="02020603050405020304" pitchFamily="18" charset="0"/>
              </a:rPr>
              <a:t>прочитане на съдържанието</a:t>
            </a:r>
            <a:r>
              <a:rPr lang="bg-BG" altLang="bg-BG" sz="2800" b="1">
                <a:solidFill>
                  <a:srgbClr val="FFFFFF"/>
                </a:solidFill>
              </a:rPr>
              <a:t> 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(ако има такова)</a:t>
            </a:r>
            <a:endParaRPr lang="en-US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753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ГОВОРЕНЕ</a:t>
            </a: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0484" name="Picture 5" descr="ar1200762639196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438400"/>
            <a:ext cx="33528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M19-338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2133600"/>
            <a:ext cx="2257425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362200" y="990600"/>
            <a:ext cx="1042988" cy="1042988"/>
          </a:xfrm>
          <a:prstGeom prst="actionButtonHelp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>
              <a:solidFill>
                <a:srgbClr val="000000"/>
              </a:solidFill>
            </a:endParaRPr>
          </a:p>
        </p:txBody>
      </p:sp>
      <p:sp>
        <p:nvSpPr>
          <p:cNvPr id="20487" name="AutoShape 8"/>
          <p:cNvSpPr>
            <a:spLocks noChangeArrowheads="1"/>
          </p:cNvSpPr>
          <p:nvPr/>
        </p:nvSpPr>
        <p:spPr bwMode="auto">
          <a:xfrm>
            <a:off x="6705600" y="1143000"/>
            <a:ext cx="1042988" cy="1042988"/>
          </a:xfrm>
          <a:prstGeom prst="actionButtonHelp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>
              <a:solidFill>
                <a:srgbClr val="000000"/>
              </a:solidFill>
            </a:endParaRPr>
          </a:p>
        </p:txBody>
      </p:sp>
      <p:pic>
        <p:nvPicPr>
          <p:cNvPr id="20488" name="Picture 9" descr="bright_sparks_audit_business_game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02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ГОВОРЕНЕ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905000" y="1189038"/>
            <a:ext cx="6477000" cy="399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Внимателни 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Проявяват интерес към казаното от нас;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Добронамерени 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Шегуват се, без да ни обиждат;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Дейни са;</a:t>
            </a:r>
          </a:p>
        </p:txBody>
      </p:sp>
      <p:pic>
        <p:nvPicPr>
          <p:cNvPr id="21509" name="Picture 5" descr="bright_sparks_audit_business_gam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83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ГОВОРЕНЕ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2532" name="Picture 4" descr="bright_sparks_audit_business_gam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90800" y="1905000"/>
            <a:ext cx="6477000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Внушават сигурност;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Не ни насилват да вземем решения;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Могат да пазят в тайна казаното от нас, ако се налага</a:t>
            </a:r>
            <a:r>
              <a:rPr kumimoji="1" lang="bg-BG" altLang="bg-BG" sz="3200" b="1">
                <a:solidFill>
                  <a:srgbClr val="FFFFFF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8191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ГОВОРЕНЕ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057400" y="1295401"/>
            <a:ext cx="7467600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Груби са;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Прекъсват ни, когато говорим;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“Осъждат” изказано от нас мнение;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Самоизтъкват се;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Блъскат ни по рамото;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3200">
                <a:solidFill>
                  <a:srgbClr val="FFFFFF"/>
                </a:solidFill>
                <a:cs typeface="Times New Roman" panose="02020603050405020304" pitchFamily="18" charset="0"/>
              </a:rPr>
              <a:t>Говорят високо, почти крещят;</a:t>
            </a:r>
            <a:endParaRPr kumimoji="1" lang="bg-BG" altLang="bg-BG" sz="32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bg-BG" altLang="bg-BG" sz="3200">
              <a:solidFill>
                <a:srgbClr val="FFFFFF"/>
              </a:solidFill>
            </a:endParaRPr>
          </a:p>
        </p:txBody>
      </p:sp>
      <p:pic>
        <p:nvPicPr>
          <p:cNvPr id="23557" name="Picture 5" descr="bright_sparks_audit_business_gam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86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ГОВОРЕНЕ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133600" y="1524001"/>
            <a:ext cx="73914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Правят опити да ни манипулират в разговорите;</a:t>
            </a:r>
            <a:endParaRPr kumimoji="1" lang="bg-BG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Насочват разговора в неясна посока;</a:t>
            </a:r>
            <a:endParaRPr kumimoji="1" lang="bg-BG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Не отговарят конкретно на зададени въпроси;</a:t>
            </a:r>
            <a:endParaRPr kumimoji="1" lang="bg-BG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Агресивни са;</a:t>
            </a:r>
            <a:endParaRPr kumimoji="1" lang="bg-BG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bg-BG" altLang="bg-BG" sz="2800">
                <a:solidFill>
                  <a:srgbClr val="FFFFFF"/>
                </a:solidFill>
                <a:cs typeface="Times New Roman" panose="02020603050405020304" pitchFamily="18" charset="0"/>
              </a:rPr>
              <a:t>Използват вулгарни думи и други.</a:t>
            </a:r>
            <a:endParaRPr kumimoji="1" lang="bg-BG" altLang="bg-BG" sz="2800" b="1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kumimoji="1" lang="bg-BG" altLang="bg-BG" sz="2800">
              <a:solidFill>
                <a:srgbClr val="FF0000"/>
              </a:solidFill>
            </a:endParaRPr>
          </a:p>
        </p:txBody>
      </p:sp>
      <p:pic>
        <p:nvPicPr>
          <p:cNvPr id="24581" name="Picture 5" descr="bright_sparks_audit_business_gam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752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 u="sng">
                <a:solidFill>
                  <a:srgbClr val="FFFFFF"/>
                </a:solidFill>
              </a:rPr>
              <a:t>ИЗПОЛЗВАНЕ НА ИНТЕРНЕТ</a:t>
            </a: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362200" y="1295401"/>
            <a:ext cx="6172200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Отговор на получено писмо до 24 часа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Заглавие с позната тема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Информация за срока на отговор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Адресът на получателя се пише последно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“НЕ” на лична кореспонденция по служебена електронна поща</a:t>
            </a:r>
            <a:endParaRPr lang="en-US" altLang="bg-BG" sz="2800" b="1">
              <a:solidFill>
                <a:srgbClr val="FFFFFF"/>
              </a:solidFill>
            </a:endParaRPr>
          </a:p>
        </p:txBody>
      </p:sp>
      <p:pic>
        <p:nvPicPr>
          <p:cNvPr id="25605" name="Picture 5" descr="bxp47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0"/>
            <a:ext cx="16192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145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ПРЕЗЕНТИРАНЕ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6628" name="Picture 4" descr="employee-trai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4" y="0"/>
            <a:ext cx="2084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667001" y="1828801"/>
            <a:ext cx="45323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</a:rPr>
              <a:t>Правилото 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за тройката”</a:t>
            </a:r>
            <a:r>
              <a:rPr lang="bg-BG" altLang="bg-BG" sz="280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743200" y="2590800"/>
            <a:ext cx="4572000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 “5-15”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 “Гъвкавост”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 “Започнете с виц</a:t>
            </a:r>
            <a:r>
              <a:rPr lang="bg-BG" altLang="bg-BG" sz="2800" b="1">
                <a:solidFill>
                  <a:srgbClr val="FFFFFF"/>
                </a:solidFill>
              </a:rPr>
              <a:t>!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”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3125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971800" y="0"/>
            <a:ext cx="5943600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2800" b="1">
                <a:solidFill>
                  <a:srgbClr val="FFFFFF"/>
                </a:solidFill>
              </a:rPr>
              <a:t>ПРЕЗЕНТИРАНЕ</a:t>
            </a:r>
            <a:endParaRPr lang="en-US" altLang="bg-BG" sz="28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1600" b="1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7652" name="Picture 4" descr="employee-trai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614" y="0"/>
            <a:ext cx="2084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362200" y="1673225"/>
            <a:ext cx="6019800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Правилото “Кажи, покажи, направи”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Правилото “20/40”</a:t>
            </a:r>
            <a:r>
              <a:rPr lang="bg-BG" altLang="bg-BG" sz="2800" b="1">
                <a:solidFill>
                  <a:srgbClr val="FFFFFF"/>
                </a:solidFill>
              </a:rPr>
              <a:t>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bg-BG" altLang="bg-BG" sz="2800" b="1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g-BG" altLang="bg-BG" sz="2800" b="1">
                <a:solidFill>
                  <a:srgbClr val="FFFFFF"/>
                </a:solidFill>
                <a:cs typeface="Times New Roman" panose="02020603050405020304" pitchFamily="18" charset="0"/>
              </a:rPr>
              <a:t>Правилото “ Очи в очи”</a:t>
            </a:r>
            <a:r>
              <a:rPr lang="bg-BG" altLang="bg-BG" sz="2800" b="1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6510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3657600" y="2057400"/>
            <a:ext cx="4495800" cy="13144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3600" b="1" kern="10">
                <a:ln w="12700">
                  <a:solidFill>
                    <a:srgbClr val="FFFF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ВЪПРОСИ</a:t>
            </a:r>
          </a:p>
        </p:txBody>
      </p:sp>
    </p:spTree>
    <p:extLst>
      <p:ext uri="{BB962C8B-B14F-4D97-AF65-F5344CB8AC3E}">
        <p14:creationId xmlns:p14="http://schemas.microsoft.com/office/powerpoint/2010/main" val="220573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971800" y="1"/>
            <a:ext cx="594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>
                <a:solidFill>
                  <a:srgbClr val="FFFFFF"/>
                </a:solidFill>
              </a:rPr>
              <a:t>КОМУНИКАЦИОННИ </a:t>
            </a:r>
            <a:br>
              <a:rPr lang="bg-BG" altLang="bg-BG" sz="1600" b="1">
                <a:solidFill>
                  <a:srgbClr val="FFFFFF"/>
                </a:solidFill>
              </a:rPr>
            </a:br>
            <a:r>
              <a:rPr lang="bg-BG" altLang="bg-BG" sz="1600" b="1">
                <a:solidFill>
                  <a:srgbClr val="FFFFFF"/>
                </a:solidFill>
              </a:rPr>
              <a:t>УМЕНИЯ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bg-BG" altLang="bg-BG" sz="2000" b="1">
              <a:solidFill>
                <a:srgbClr val="FFFFFF"/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8920164" y="6553200"/>
            <a:ext cx="1747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bg-BG" altLang="bg-BG" sz="1400" b="1" i="1">
                <a:solidFill>
                  <a:srgbClr val="FFFFFF"/>
                </a:solidFill>
              </a:rPr>
              <a:t>Мирослава Пейчева</a:t>
            </a:r>
            <a:endParaRPr lang="en-US" altLang="bg-BG" sz="1400" b="1" i="1">
              <a:solidFill>
                <a:srgbClr val="FFFFFF"/>
              </a:solidFill>
            </a:endParaRPr>
          </a:p>
        </p:txBody>
      </p:sp>
      <p:pic>
        <p:nvPicPr>
          <p:cNvPr id="29700" name="Picture 5" descr="Coffee Break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1981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Group 6"/>
          <p:cNvGrpSpPr>
            <a:grpSpLocks/>
          </p:cNvGrpSpPr>
          <p:nvPr/>
        </p:nvGrpSpPr>
        <p:grpSpPr bwMode="auto">
          <a:xfrm>
            <a:off x="3429000" y="3048001"/>
            <a:ext cx="5697538" cy="830263"/>
            <a:chOff x="0" y="0"/>
            <a:chExt cx="3589" cy="523"/>
          </a:xfrm>
        </p:grpSpPr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3589" cy="5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bg-BG" altLang="bg-BG">
                <a:solidFill>
                  <a:srgbClr val="000000"/>
                </a:solidFill>
              </a:endParaRPr>
            </a:p>
          </p:txBody>
        </p:sp>
        <p:grpSp>
          <p:nvGrpSpPr>
            <p:cNvPr id="29704" name="Group 8"/>
            <p:cNvGrpSpPr>
              <a:grpSpLocks/>
            </p:cNvGrpSpPr>
            <p:nvPr/>
          </p:nvGrpSpPr>
          <p:grpSpPr bwMode="auto">
            <a:xfrm>
              <a:off x="0" y="0"/>
              <a:ext cx="3589" cy="523"/>
              <a:chOff x="0" y="0"/>
              <a:chExt cx="3589" cy="523"/>
            </a:xfrm>
          </p:grpSpPr>
          <p:sp>
            <p:nvSpPr>
              <p:cNvPr id="29705" name="Rectangle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89" cy="2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bg-BG" altLang="bg-BG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9706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3156" cy="523"/>
                <a:chOff x="0" y="0"/>
                <a:chExt cx="3156" cy="523"/>
              </a:xfrm>
            </p:grpSpPr>
            <p:sp>
              <p:nvSpPr>
                <p:cNvPr id="2970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0" cy="29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bg-BG" altLang="bg-BG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9708" name="Group 1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156" cy="523"/>
                  <a:chOff x="0" y="0"/>
                  <a:chExt cx="3156" cy="523"/>
                </a:xfrm>
              </p:grpSpPr>
              <p:sp>
                <p:nvSpPr>
                  <p:cNvPr id="2970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0" cy="29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bg-BG" altLang="bg-BG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971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3156" cy="52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GB" altLang="bg-BG" b="1">
                        <a:solidFill>
                          <a:srgbClr val="663300"/>
                        </a:solidFill>
                        <a:latin typeface="Verdana" panose="020B0604030504040204" pitchFamily="34" charset="0"/>
                      </a:rPr>
                      <a:t>It's time for a coffee break! </a:t>
                    </a:r>
                    <a:r>
                      <a:rPr lang="en-GB" altLang="bg-BG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a:t/>
                    </a:r>
                    <a:br>
                      <a:rPr lang="en-GB" altLang="bg-BG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</a:br>
                    <a:endParaRPr lang="en-GB" altLang="bg-BG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</p:grpSp>
      <p:pic>
        <p:nvPicPr>
          <p:cNvPr id="29702" name="Picture 15" descr="Coffee-ma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0"/>
            <a:ext cx="1905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7125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518</Words>
  <Application>Microsoft Office PowerPoint</Application>
  <PresentationFormat>Widescreen</PresentationFormat>
  <Paragraphs>230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Arial Narrow</vt:lpstr>
      <vt:lpstr>Calibri</vt:lpstr>
      <vt:lpstr>Impact</vt:lpstr>
      <vt:lpstr>Times New Roman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Miroslava Peicheva</dc:creator>
  <cp:lastModifiedBy>Miroslava Peicheva</cp:lastModifiedBy>
  <cp:revision>1</cp:revision>
  <dcterms:created xsi:type="dcterms:W3CDTF">2016-02-13T18:38:59Z</dcterms:created>
  <dcterms:modified xsi:type="dcterms:W3CDTF">2016-02-13T18:40:11Z</dcterms:modified>
</cp:coreProperties>
</file>