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sldIdLst>
    <p:sldId id="261" r:id="rId2"/>
    <p:sldId id="311" r:id="rId3"/>
    <p:sldId id="301" r:id="rId4"/>
    <p:sldId id="302" r:id="rId5"/>
    <p:sldId id="307" r:id="rId6"/>
    <p:sldId id="308" r:id="rId7"/>
    <p:sldId id="309" r:id="rId8"/>
    <p:sldId id="303" r:id="rId9"/>
    <p:sldId id="296" r:id="rId10"/>
    <p:sldId id="304" r:id="rId11"/>
    <p:sldId id="305" r:id="rId12"/>
    <p:sldId id="306" r:id="rId13"/>
    <p:sldId id="31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modifyVerifier cryptProviderType="rsaAES" cryptAlgorithmClass="hash" cryptAlgorithmType="typeAny" cryptAlgorithmSid="14" spinCount="100000" saltData="q7yuhdtPjM2qhj4Uu0fZQA==" hashData="5K6PZJA4Z1oOONUT5XqhiQu6agVI11icuWI8HuNoDCFeq8UO89yJFyP7BRqBZh/fyCpD0tTpRViCACt+9FGms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800000"/>
    <a:srgbClr val="FFFF2D"/>
    <a:srgbClr val="DE8EDA"/>
    <a:srgbClr val="00203E"/>
    <a:srgbClr val="D9E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67316C-6232-4960-8EDA-BFCD3C345918}" type="datetimeFigureOut">
              <a:rPr lang="en-US"/>
              <a:pPr>
                <a:defRPr/>
              </a:pPr>
              <a:t>2/13/2016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CBDCF1-A79B-4684-BE3D-00C7842ED4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29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E4790A-697E-46EA-9BA7-CCD8A4C019E4}" type="datetimeFigureOut">
              <a:rPr lang="en-US"/>
              <a:pPr>
                <a:defRPr/>
              </a:pPr>
              <a:t>2/13/2016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51E1EC-E634-4103-B305-0843E2CF5B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2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17" name="Straight Connector 7"/>
            <p:cNvCxnSpPr/>
            <p:nvPr/>
          </p:nvCxnSpPr>
          <p:spPr>
            <a:xfrm rot="16200000">
              <a:off x="6663593" y="12790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9"/>
            <p:cNvCxnSpPr/>
            <p:nvPr/>
          </p:nvCxnSpPr>
          <p:spPr>
            <a:xfrm rot="5400000" flipH="1">
              <a:off x="6744513" y="12780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21" name="Straight Connector 11"/>
            <p:cNvCxnSpPr/>
            <p:nvPr/>
          </p:nvCxnSpPr>
          <p:spPr>
            <a:xfrm rot="16200000">
              <a:off x="6663593" y="12790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3"/>
            <p:cNvCxnSpPr/>
            <p:nvPr/>
          </p:nvCxnSpPr>
          <p:spPr>
            <a:xfrm rot="5400000" flipH="1">
              <a:off x="6744513" y="12780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25" name="Straight Connector 15"/>
            <p:cNvCxnSpPr/>
            <p:nvPr/>
          </p:nvCxnSpPr>
          <p:spPr>
            <a:xfrm rot="16200000">
              <a:off x="6663592" y="12790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17"/>
            <p:cNvCxnSpPr/>
            <p:nvPr/>
          </p:nvCxnSpPr>
          <p:spPr>
            <a:xfrm rot="5400000" flipH="1">
              <a:off x="6744512" y="1278065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477BE3-E3E1-41B0-B9E6-34102ECE6FB8}" type="datetimeFigureOut">
              <a:rPr lang="en-US"/>
              <a:pPr>
                <a:defRPr/>
              </a:pPr>
              <a:t>2/13/2016</a:t>
            </a:fld>
            <a:endParaRPr lang="en-US" dirty="0"/>
          </a:p>
        </p:txBody>
      </p:sp>
      <p:sp>
        <p:nvSpPr>
          <p:cNvPr id="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4EABA0-DD6D-4BE7-9F55-B3C0A3ABD5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88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6"/>
          <p:cNvGrpSpPr/>
          <p:nvPr/>
        </p:nvGrpSpPr>
        <p:grpSpPr>
          <a:xfrm>
            <a:off x="0" y="786093"/>
            <a:ext cx="9144000" cy="1236478"/>
            <a:chOff x="0" y="786093"/>
            <a:chExt cx="9144000" cy="123647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794971"/>
              <a:ext cx="9144000" cy="1227600"/>
            </a:xfrm>
            <a:prstGeom prst="rect">
              <a:avLst/>
            </a:prstGeom>
            <a:gradFill flip="none" rotWithShape="1">
              <a:gsLst>
                <a:gs pos="21000">
                  <a:srgbClr val="7DC8DF"/>
                </a:gs>
                <a:gs pos="100000">
                  <a:srgbClr val="6699FF"/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42900" algn="ctr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600" b="1" kern="0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  <a:cs typeface="Arial" pitchFamily="34" charset="0"/>
              </a:endParaRPr>
            </a:p>
          </p:txBody>
        </p:sp>
        <p:pic>
          <p:nvPicPr>
            <p:cNvPr id="7" name="Billede 3" descr="dreamstime_Handsoverlapping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7253976" y="786093"/>
              <a:ext cx="1890024" cy="1226943"/>
            </a:xfrm>
            <a:prstGeom prst="rect">
              <a:avLst/>
            </a:prstGeom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298700"/>
            <a:ext cx="82296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itchFamily="34" charset="0"/>
              </a:defRPr>
            </a:lvl5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77800" y="833438"/>
            <a:ext cx="4584700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itchFamily="34" charset="0"/>
              </a:defRPr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177800" y="1447801"/>
            <a:ext cx="6489700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</p:txBody>
      </p:sp>
      <p:sp>
        <p:nvSpPr>
          <p:cNvPr id="8" name="Pladsholder til dato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Arial" charset="0"/>
                <a:ea typeface="ＭＳ Ｐゴシック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368377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2"/>
          </p:nvPr>
        </p:nvSpPr>
        <p:spPr>
          <a:xfrm>
            <a:off x="6477000" y="55563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B2DF672-7118-47F3-AE46-CF6FF8A32E2B}" type="datetimeFigureOut">
              <a:rPr lang="en-US"/>
              <a:pPr>
                <a:defRPr/>
              </a:pPr>
              <a:t>2/13/2016</a:t>
            </a:fld>
            <a:endParaRPr lang="en-US" dirty="0"/>
          </a:p>
        </p:txBody>
      </p:sp>
      <p:sp>
        <p:nvSpPr>
          <p:cNvPr id="3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14400" y="55563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10600" y="55563"/>
            <a:ext cx="4572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7AA7F9A-558F-41E1-87BB-FF0373F773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tephen\AppData\Local\Microsoft\Windows\Temporary Internet Files\Content.IE5\38N6TH2D\MPj04330580000[1]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763713" y="188913"/>
            <a:ext cx="5976937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bg-BG" sz="3200" b="1">
                <a:solidFill>
                  <a:srgbClr val="FFFF2D"/>
                </a:solidFill>
                <a:latin typeface="Garamond" pitchFamily="18" charset="0"/>
              </a:rPr>
              <a:t>Равни възможности и защита срещу дискриминация в труда</a:t>
            </a:r>
            <a:endParaRPr lang="en-US" sz="3200" b="1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6148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Billede 26" descr="dreamstime_Handsoverlapp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694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1403350" y="908050"/>
            <a:ext cx="7227888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bg-BG" sz="2800" b="1">
                <a:solidFill>
                  <a:schemeClr val="bg1"/>
                </a:solidFill>
                <a:latin typeface="Garamond" pitchFamily="18" charset="0"/>
              </a:rPr>
              <a:t>Да се анализират основните подходи към равните възможности на пазара на труда;</a:t>
            </a:r>
          </a:p>
          <a:p>
            <a:endParaRPr lang="en-US" sz="2800" b="1">
              <a:solidFill>
                <a:schemeClr val="bg1"/>
              </a:solidFill>
              <a:latin typeface="Garamond" pitchFamily="18" charset="0"/>
            </a:endParaRPr>
          </a:p>
          <a:p>
            <a:pPr>
              <a:buFontTx/>
              <a:buChar char="•"/>
            </a:pPr>
            <a:r>
              <a:rPr lang="bg-BG" sz="2800" b="1">
                <a:solidFill>
                  <a:schemeClr val="bg1"/>
                </a:solidFill>
                <a:latin typeface="Garamond" pitchFamily="18" charset="0"/>
              </a:rPr>
              <a:t>Да се анализира същността на понятието „ дискриминация „ ;</a:t>
            </a:r>
          </a:p>
          <a:p>
            <a:pPr algn="ctr"/>
            <a:endParaRPr lang="en-US" sz="2800" b="1">
              <a:solidFill>
                <a:schemeClr val="bg1"/>
              </a:solidFill>
              <a:latin typeface="Garamond" pitchFamily="18" charset="0"/>
            </a:endParaRPr>
          </a:p>
          <a:p>
            <a:pPr>
              <a:buFontTx/>
              <a:buChar char="•"/>
            </a:pPr>
            <a:r>
              <a:rPr lang="bg-BG" sz="2800" b="1">
                <a:solidFill>
                  <a:schemeClr val="bg1"/>
                </a:solidFill>
                <a:latin typeface="Garamond" pitchFamily="18" charset="0"/>
              </a:rPr>
              <a:t>Да се анализира същността на понятията „ създаване на обърканост и тормоз” на работното място и „сексуално насилие” на работното място;</a:t>
            </a:r>
          </a:p>
          <a:p>
            <a:endParaRPr lang="en-US" sz="2800" b="1">
              <a:solidFill>
                <a:schemeClr val="bg1"/>
              </a:solidFill>
              <a:latin typeface="Garamond" pitchFamily="18" charset="0"/>
            </a:endParaRPr>
          </a:p>
          <a:p>
            <a:pPr>
              <a:buFontTx/>
              <a:buChar char="•"/>
            </a:pPr>
            <a:r>
              <a:rPr lang="bg-BG" sz="2800" b="1">
                <a:solidFill>
                  <a:schemeClr val="bg1"/>
                </a:solidFill>
                <a:latin typeface="Garamond" pitchFamily="18" charset="0"/>
              </a:rPr>
              <a:t>Да се разграничат равните възможности от управление на различията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7172" name="TextBox 2"/>
          <p:cNvSpPr txBox="1">
            <a:spLocks noChangeArrowheads="1"/>
          </p:cNvSpPr>
          <p:nvPr/>
        </p:nvSpPr>
        <p:spPr bwMode="auto">
          <a:xfrm>
            <a:off x="8243888" y="188913"/>
            <a:ext cx="773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b="1">
                <a:solidFill>
                  <a:schemeClr val="bg1"/>
                </a:solidFill>
              </a:rPr>
              <a:t>Цели</a:t>
            </a:r>
            <a:endParaRPr 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/>
          </p:cNvSpPr>
          <p:nvPr>
            <p:ph type="body" idx="4294967295"/>
          </p:nvPr>
        </p:nvSpPr>
        <p:spPr>
          <a:xfrm>
            <a:off x="755650" y="2133600"/>
            <a:ext cx="8064500" cy="4175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smtClean="0">
                <a:solidFill>
                  <a:srgbClr val="FFFF2D"/>
                </a:solidFill>
                <a:latin typeface="Garamond" pitchFamily="18" charset="0"/>
              </a:rPr>
              <a:t>Концепция за равните възможности в труда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b="1" smtClean="0">
              <a:solidFill>
                <a:srgbClr val="FFFF2D"/>
              </a:solidFill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Същност на дискриминацията. Видове дискриминация. Неблагоприятни въздействия и защита на работодателите от тях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bg-BG" sz="2400" b="1" smtClean="0">
              <a:solidFill>
                <a:srgbClr val="FFFF2D"/>
              </a:solidFill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b="1" smtClean="0">
                <a:solidFill>
                  <a:srgbClr val="FFFF2D"/>
                </a:solidFill>
                <a:latin typeface="Garamond" pitchFamily="18" charset="0"/>
              </a:rPr>
              <a:t>Политика на работодателя за стимулиране на равните възможности</a:t>
            </a:r>
            <a:r>
              <a:rPr lang="en-US" smtClean="0">
                <a:latin typeface="Corbel" pitchFamily="34" charset="0"/>
              </a:rPr>
              <a:t> </a:t>
            </a:r>
            <a:endParaRPr lang="bg-BG" smtClean="0">
              <a:latin typeface="Corbe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bg-BG" sz="2400" b="1" smtClean="0">
              <a:solidFill>
                <a:srgbClr val="FFFF2D"/>
              </a:solidFill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Управление на различията</a:t>
            </a:r>
            <a:r>
              <a:rPr lang="en-US" smtClean="0">
                <a:latin typeface="Corbel" pitchFamily="34" charset="0"/>
              </a:rPr>
              <a:t> </a:t>
            </a:r>
          </a:p>
        </p:txBody>
      </p:sp>
      <p:sp>
        <p:nvSpPr>
          <p:cNvPr id="28" name="Title 27"/>
          <p:cNvSpPr>
            <a:spLocks noGrp="1"/>
          </p:cNvSpPr>
          <p:nvPr>
            <p:ph type="title" idx="4294967295"/>
          </p:nvPr>
        </p:nvSpPr>
        <p:spPr bwMode="auto">
          <a:xfrm>
            <a:off x="900113" y="0"/>
            <a:ext cx="7772400" cy="914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bg-BG" sz="3600" smtClean="0">
                <a:solidFill>
                  <a:srgbClr val="FFFF2D"/>
                </a:solidFill>
                <a:latin typeface="Garamond" pitchFamily="18" charset="0"/>
              </a:rPr>
              <a:t>Равни възможности и защита срещу дискриминация в труда</a:t>
            </a:r>
            <a:r>
              <a:rPr lang="bg-BG" sz="3600" smtClean="0">
                <a:latin typeface="Consolas" pitchFamily="49" charset="0"/>
              </a:rPr>
              <a:t> </a:t>
            </a:r>
            <a:endParaRPr lang="en-US" sz="3600" smtClean="0">
              <a:latin typeface="Consolas" pitchFamily="49" charset="0"/>
            </a:endParaRPr>
          </a:p>
        </p:txBody>
      </p:sp>
      <p:sp>
        <p:nvSpPr>
          <p:cNvPr id="8196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348038" y="1268413"/>
            <a:ext cx="2519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sz="2400">
                <a:solidFill>
                  <a:srgbClr val="FFFF2D"/>
                </a:solidFill>
                <a:latin typeface="Garamond" pitchFamily="18" charset="0"/>
              </a:rPr>
              <a:t>План</a:t>
            </a:r>
            <a:endParaRPr lang="en-US" sz="2400">
              <a:solidFill>
                <a:srgbClr val="FFFF2D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3000" b="1" smtClean="0">
                <a:solidFill>
                  <a:srgbClr val="FFFF2D"/>
                </a:solidFill>
                <a:latin typeface="Garamond" pitchFamily="18" charset="0"/>
              </a:rPr>
              <a:t>Концепция за равните възможности в труда</a:t>
            </a:r>
            <a:endParaRPr lang="en-US" sz="3000" b="1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39763" indent="-571500"/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Разбирания за същността на идеята на равните възможности в труда</a:t>
            </a:r>
          </a:p>
          <a:p>
            <a:pPr marL="639763" indent="-571500">
              <a:buFont typeface="Wingdings" pitchFamily="2" charset="2"/>
              <a:buNone/>
            </a:pPr>
            <a:endParaRPr lang="en-US" sz="2400" smtClean="0">
              <a:latin typeface="Garamond" pitchFamily="18" charset="0"/>
            </a:endParaRPr>
          </a:p>
          <a:p>
            <a:pPr marL="639763" indent="-571500"/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Икономически аспекти на равните възможности в труда</a:t>
            </a:r>
            <a:r>
              <a:rPr lang="en-US" sz="240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pPr marL="639763" indent="-571500"/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pPr marL="639763" indent="-571500"/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Подходи, които работодателите използват във връзка с прилагането на равните възможности на практика</a:t>
            </a:r>
            <a:r>
              <a:rPr lang="bg-BG" sz="240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endParaRPr lang="en-US" sz="2400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9220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71550" y="188913"/>
            <a:ext cx="7772400" cy="914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bg-BG" sz="3000" b="1" dirty="0" smtClean="0">
                <a:solidFill>
                  <a:srgbClr val="FFFF2D"/>
                </a:solidFill>
                <a:latin typeface="Garamond" pitchFamily="18" charset="0"/>
              </a:rPr>
              <a:t>Разбирания за същността на идеята на равните възможности в труда</a:t>
            </a:r>
            <a:endParaRPr lang="en-US" sz="3000" b="1" dirty="0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268413"/>
            <a:ext cx="8218487" cy="4572000"/>
          </a:xfrm>
        </p:spPr>
        <p:txBody>
          <a:bodyPr/>
          <a:lstStyle/>
          <a:p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Решенията за назначаване трябва да се вземат на основата на резултатите от работата и квалификацията.</a:t>
            </a:r>
            <a:r>
              <a:rPr lang="en-US" sz="2400" b="1" dirty="0" smtClean="0">
                <a:latin typeface="Garamond" pitchFamily="18" charset="0"/>
              </a:rPr>
              <a:t> </a:t>
            </a:r>
            <a:r>
              <a:rPr lang="bg-BG" sz="2800" b="1" dirty="0" smtClean="0">
                <a:solidFill>
                  <a:srgbClr val="FFFF2D"/>
                </a:solidFill>
                <a:latin typeface="Garamond" pitchFamily="18" charset="0"/>
              </a:rPr>
              <a:t>Уменията да се игнорират</a:t>
            </a:r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. </a:t>
            </a:r>
          </a:p>
          <a:p>
            <a:pPr>
              <a:buFont typeface="Wingdings" pitchFamily="2" charset="2"/>
              <a:buNone/>
            </a:pPr>
            <a:endParaRPr lang="bg-BG" sz="2400" b="1" dirty="0" smtClean="0">
              <a:solidFill>
                <a:srgbClr val="FFFF2D"/>
              </a:solidFill>
              <a:latin typeface="Garamond" pitchFamily="18" charset="0"/>
            </a:endParaRPr>
          </a:p>
          <a:p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Индивидите, които не са имали възможност за развитие на своите умения трябва да бъдат </a:t>
            </a:r>
            <a:r>
              <a:rPr lang="bg-BG" sz="2800" b="1" dirty="0" smtClean="0">
                <a:solidFill>
                  <a:srgbClr val="FFFF2D"/>
                </a:solidFill>
                <a:latin typeface="Garamond" pitchFamily="18" charset="0"/>
              </a:rPr>
              <a:t>подпомогнати </a:t>
            </a:r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за да им се осигурят равни възможности за труд с всички останали на трудовия пазар.</a:t>
            </a:r>
            <a:r>
              <a:rPr lang="en-US" sz="2400" b="1" dirty="0" smtClean="0">
                <a:latin typeface="Garamond" pitchFamily="18" charset="0"/>
              </a:rPr>
              <a:t> </a:t>
            </a:r>
            <a:endParaRPr lang="bg-BG" sz="2400" b="1" dirty="0" smtClean="0">
              <a:latin typeface="Garamond" pitchFamily="18" charset="0"/>
            </a:endParaRPr>
          </a:p>
          <a:p>
            <a:pPr>
              <a:buFont typeface="Wingdings" pitchFamily="2" charset="2"/>
              <a:buNone/>
            </a:pPr>
            <a:endParaRPr lang="bg-BG" sz="2400" b="1" dirty="0" smtClean="0">
              <a:latin typeface="Garamond" pitchFamily="18" charset="0"/>
            </a:endParaRPr>
          </a:p>
          <a:p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Политиката по равните възможности трябва да компенсира не само неизгодното социално положение, в което се намира индивида, но и природната нетрудоспособност на индивида.</a:t>
            </a:r>
            <a:r>
              <a:rPr lang="bg-BG" sz="2400" b="1" dirty="0" smtClean="0">
                <a:latin typeface="Garamond" pitchFamily="18" charset="0"/>
              </a:rPr>
              <a:t> </a:t>
            </a:r>
            <a:endParaRPr lang="en-US" sz="2400" b="1" dirty="0" smtClean="0">
              <a:latin typeface="Garamond" pitchFamily="18" charset="0"/>
            </a:endParaRPr>
          </a:p>
        </p:txBody>
      </p:sp>
      <p:sp>
        <p:nvSpPr>
          <p:cNvPr id="10244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71550" y="115888"/>
            <a:ext cx="7772400" cy="914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bg-BG" sz="3000" b="1" dirty="0" smtClean="0">
                <a:solidFill>
                  <a:srgbClr val="FFFF2D"/>
                </a:solidFill>
                <a:latin typeface="Garamond" pitchFamily="18" charset="0"/>
              </a:rPr>
              <a:t>Икономически аспекти на равните възможности в труда</a:t>
            </a:r>
            <a:r>
              <a:rPr lang="en-US" sz="3000" dirty="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r>
              <a:rPr lang="bg-BG" sz="3000" dirty="0" smtClean="0">
                <a:solidFill>
                  <a:srgbClr val="FFFF2D"/>
                </a:solidFill>
                <a:latin typeface="Garamond" pitchFamily="18" charset="0"/>
              </a:rPr>
              <a:t/>
            </a:r>
            <a:br>
              <a:rPr lang="bg-BG" sz="3000" dirty="0" smtClean="0">
                <a:solidFill>
                  <a:srgbClr val="FFFF2D"/>
                </a:solidFill>
                <a:latin typeface="Garamond" pitchFamily="18" charset="0"/>
              </a:rPr>
            </a:br>
            <a:endParaRPr lang="en-US" sz="3000" dirty="0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>
          <a:xfrm>
            <a:off x="827088" y="1052513"/>
            <a:ext cx="7772400" cy="4572000"/>
          </a:xfrm>
        </p:spPr>
        <p:txBody>
          <a:bodyPr/>
          <a:lstStyle/>
          <a:p>
            <a:pPr>
              <a:defRPr/>
            </a:pPr>
            <a:r>
              <a:rPr lang="bg-BG" sz="2800" b="1" dirty="0" smtClean="0">
                <a:solidFill>
                  <a:srgbClr val="FFFF2D"/>
                </a:solidFill>
                <a:latin typeface="Garamond" pitchFamily="18" charset="0"/>
              </a:rPr>
              <a:t>През 2000 година жените, работещи на пълен работен ден получават 82% от заплащането на мъжете.</a:t>
            </a:r>
          </a:p>
          <a:p>
            <a:pPr>
              <a:defRPr/>
            </a:pPr>
            <a:r>
              <a:rPr lang="bg-BG" sz="2800" b="1" dirty="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r>
              <a:rPr lang="en-US" sz="2800" b="1" dirty="0" smtClean="0">
                <a:solidFill>
                  <a:srgbClr val="FFFF2D"/>
                </a:solidFill>
                <a:latin typeface="Garamond" pitchFamily="18" charset="0"/>
              </a:rPr>
              <a:t/>
            </a:r>
            <a:br>
              <a:rPr lang="en-US" sz="2800" b="1" dirty="0" smtClean="0">
                <a:solidFill>
                  <a:srgbClr val="FFFF2D"/>
                </a:solidFill>
                <a:latin typeface="Garamond" pitchFamily="18" charset="0"/>
              </a:rPr>
            </a:br>
            <a:r>
              <a:rPr lang="bg-BG" sz="2800" b="1" dirty="0" smtClean="0">
                <a:solidFill>
                  <a:srgbClr val="FFFF2D"/>
                </a:solidFill>
                <a:latin typeface="Garamond" pitchFamily="18" charset="0"/>
              </a:rPr>
              <a:t>През 1988 година възрастови ограничения поставят 29% от работодателите, през 1993 техният процент е 35, а през 1998г – 7,7%. </a:t>
            </a:r>
          </a:p>
          <a:p>
            <a:pPr>
              <a:buFont typeface="Wingdings" pitchFamily="2" charset="2"/>
              <a:buNone/>
              <a:defRPr/>
            </a:pPr>
            <a:endParaRPr lang="bg-BG" sz="2800" b="1" dirty="0" smtClean="0">
              <a:solidFill>
                <a:srgbClr val="FFFF2D"/>
              </a:solidFill>
              <a:latin typeface="Garamond" pitchFamily="18" charset="0"/>
            </a:endParaRPr>
          </a:p>
          <a:p>
            <a:pPr>
              <a:defRPr/>
            </a:pPr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През 1998 година 68% от ръководителите са мъже</a:t>
            </a:r>
            <a:r>
              <a:rPr lang="en-US" sz="2400" dirty="0" smtClean="0">
                <a:latin typeface="Garamond" pitchFamily="18" charset="0"/>
              </a:rPr>
              <a:t> </a:t>
            </a:r>
          </a:p>
          <a:p>
            <a:pPr marL="68263" indent="0">
              <a:buFont typeface="Wingdings" pitchFamily="2" charset="2"/>
              <a:buNone/>
              <a:defRPr/>
            </a:pPr>
            <a:endParaRPr lang="bg-BG" sz="2400" b="1" dirty="0" smtClean="0">
              <a:solidFill>
                <a:srgbClr val="FFFF2D"/>
              </a:solidFill>
              <a:latin typeface="Garamond" pitchFamily="18" charset="0"/>
            </a:endParaRPr>
          </a:p>
          <a:p>
            <a:pPr>
              <a:defRPr/>
            </a:pPr>
            <a:r>
              <a:rPr lang="bg-BG" sz="2400" b="1" dirty="0" smtClean="0">
                <a:solidFill>
                  <a:srgbClr val="FFFF2D"/>
                </a:solidFill>
                <a:latin typeface="Garamond" pitchFamily="18" charset="0"/>
              </a:rPr>
              <a:t>44% от анкетирани 440 гейове, лесбийки и бисексуални отговарят, че са се чувствали дискриминирани на работното място</a:t>
            </a:r>
            <a:r>
              <a:rPr lang="en-US" sz="2400" dirty="0" smtClean="0">
                <a:latin typeface="Garamond" pitchFamily="18" charset="0"/>
              </a:rPr>
              <a:t> </a:t>
            </a:r>
          </a:p>
        </p:txBody>
      </p:sp>
      <p:sp>
        <p:nvSpPr>
          <p:cNvPr id="11268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bg-BG" sz="2800" b="1" smtClean="0">
                <a:solidFill>
                  <a:srgbClr val="FFFF2D"/>
                </a:solidFill>
                <a:latin typeface="Garamond" pitchFamily="18" charset="0"/>
              </a:rPr>
              <a:t>Подходи, които работодателите използват във връзка с прилагането на равните възможности на практика</a:t>
            </a:r>
            <a:r>
              <a:rPr lang="bg-BG" sz="300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r>
              <a:rPr lang="en-US" sz="3000" smtClean="0">
                <a:solidFill>
                  <a:srgbClr val="FFFF2D"/>
                </a:solidFill>
                <a:latin typeface="Garamond" pitchFamily="18" charset="0"/>
              </a:rPr>
              <a:t/>
            </a:r>
            <a:br>
              <a:rPr lang="en-US" sz="3000" smtClean="0">
                <a:solidFill>
                  <a:srgbClr val="FFFF2D"/>
                </a:solidFill>
                <a:latin typeface="Garamond" pitchFamily="18" charset="0"/>
              </a:rPr>
            </a:br>
            <a:endParaRPr lang="en-US" sz="3000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>
          <a:xfrm>
            <a:off x="971550" y="2635250"/>
            <a:ext cx="7772400" cy="4222750"/>
          </a:xfrm>
        </p:spPr>
        <p:txBody>
          <a:bodyPr/>
          <a:lstStyle/>
          <a:p>
            <a:r>
              <a:rPr lang="bg-BG" sz="2400" smtClean="0">
                <a:solidFill>
                  <a:srgbClr val="FFFF2D"/>
                </a:solidFill>
                <a:latin typeface="Garamond" pitchFamily="18" charset="0"/>
              </a:rPr>
              <a:t>Неспазване на политиката по равните възможности</a:t>
            </a:r>
            <a:r>
              <a:rPr lang="en-US" sz="240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r>
              <a:rPr lang="bg-BG" sz="2400" smtClean="0">
                <a:solidFill>
                  <a:srgbClr val="FFFF2D"/>
                </a:solidFill>
                <a:latin typeface="Garamond" pitchFamily="18" charset="0"/>
              </a:rPr>
              <a:t>Реактивна политика по равните възможности</a:t>
            </a:r>
            <a:r>
              <a:rPr lang="en-US" sz="2400" smtClean="0">
                <a:solidFill>
                  <a:srgbClr val="FFFF2D"/>
                </a:solidFill>
                <a:latin typeface="Garamond" pitchFamily="18" charset="0"/>
              </a:rPr>
              <a:t> </a:t>
            </a:r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endParaRPr lang="bg-BG" sz="2400" smtClean="0">
              <a:solidFill>
                <a:srgbClr val="FFFF2D"/>
              </a:solidFill>
              <a:latin typeface="Garamond" pitchFamily="18" charset="0"/>
            </a:endParaRPr>
          </a:p>
          <a:p>
            <a:r>
              <a:rPr lang="bg-BG" sz="2400" smtClean="0">
                <a:solidFill>
                  <a:srgbClr val="FFFF2D"/>
                </a:solidFill>
                <a:latin typeface="Garamond" pitchFamily="18" charset="0"/>
              </a:rPr>
              <a:t>Проактивна политика на равните възможности</a:t>
            </a:r>
            <a:r>
              <a:rPr lang="en-US" sz="2400" smtClean="0">
                <a:solidFill>
                  <a:srgbClr val="FFFF2D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2292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900113" y="404813"/>
            <a:ext cx="7772400" cy="914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  <a:t>Същност на дискриминацията. Видове дискриминация. Неблагоприятни въздействия и защита на работодателите от тях</a:t>
            </a:r>
            <a:br>
              <a:rPr lang="bg-BG" sz="2400" b="1" smtClean="0">
                <a:solidFill>
                  <a:srgbClr val="FFFF2D"/>
                </a:solidFill>
                <a:latin typeface="Garamond" pitchFamily="18" charset="0"/>
              </a:rPr>
            </a:br>
            <a:endParaRPr lang="en-US" sz="2400" b="1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>
          <a:xfrm>
            <a:off x="755650" y="2708275"/>
            <a:ext cx="7772400" cy="28686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bg-BG" smtClean="0">
              <a:latin typeface="Corbel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bg-BG" sz="2800" b="1" smtClean="0">
                <a:solidFill>
                  <a:srgbClr val="FFFF2D"/>
                </a:solidFill>
                <a:latin typeface="Garamond" pitchFamily="18" charset="0"/>
              </a:rPr>
              <a:t>По своята същност дискриминацията е различното третиране на хората без да има законови основания за това </a:t>
            </a:r>
            <a:endParaRPr lang="en-US" sz="2800" b="1" smtClean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3316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 idx="4294967295"/>
          </p:nvPr>
        </p:nvSpPr>
        <p:spPr>
          <a:xfrm>
            <a:off x="762000" y="57912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bg-BG" sz="3200" b="1" smtClean="0">
                <a:solidFill>
                  <a:srgbClr val="FFFF2D"/>
                </a:solidFill>
                <a:latin typeface="Arial" pitchFamily="34" charset="0"/>
                <a:cs typeface="Times New Roman" pitchFamily="18" charset="0"/>
              </a:rPr>
              <a:t>Видове дискриминация</a:t>
            </a:r>
            <a:r>
              <a:rPr lang="en-US" sz="4800" smtClean="0">
                <a:solidFill>
                  <a:srgbClr val="F2F2F2"/>
                </a:solidFill>
                <a:latin typeface="Garamond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4339" name="Picture 4" descr="C:\Users\Stephen\AppData\Local\Microsoft\Windows\Temporary Internet Files\Content.IE5\M47B8TEP\MCj0311818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38400"/>
            <a:ext cx="3530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0" name="Down Arrow 4"/>
          <p:cNvGrpSpPr>
            <a:grpSpLocks/>
          </p:cNvGrpSpPr>
          <p:nvPr/>
        </p:nvGrpSpPr>
        <p:grpSpPr bwMode="auto">
          <a:xfrm>
            <a:off x="-92075" y="3035300"/>
            <a:ext cx="2914650" cy="1617663"/>
            <a:chOff x="-58" y="1912"/>
            <a:chExt cx="1836" cy="868"/>
          </a:xfrm>
        </p:grpSpPr>
        <p:pic>
          <p:nvPicPr>
            <p:cNvPr id="14367" name="Down Arrow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" y="1912"/>
              <a:ext cx="1836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8" name="Text Box 4"/>
            <p:cNvSpPr txBox="1">
              <a:spLocks noChangeArrowheads="1"/>
            </p:cNvSpPr>
            <p:nvPr/>
          </p:nvSpPr>
          <p:spPr bwMode="auto">
            <a:xfrm rot="6012393">
              <a:off x="765" y="1647"/>
              <a:ext cx="328" cy="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4341" name="TextBox 5"/>
          <p:cNvSpPr txBox="1">
            <a:spLocks noChangeArrowheads="1"/>
          </p:cNvSpPr>
          <p:nvPr/>
        </p:nvSpPr>
        <p:spPr bwMode="auto">
          <a:xfrm rot="557199">
            <a:off x="214313" y="3762345"/>
            <a:ext cx="26781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sz="2000" b="1" dirty="0">
                <a:solidFill>
                  <a:srgbClr val="FFFF2D"/>
                </a:solidFill>
                <a:latin typeface="Garamond" pitchFamily="18" charset="0"/>
              </a:rPr>
              <a:t>Пряка д</a:t>
            </a:r>
            <a:r>
              <a:rPr lang="bg-BG" b="1" dirty="0">
                <a:solidFill>
                  <a:srgbClr val="FFFF2D"/>
                </a:solidFill>
                <a:latin typeface="Garamond" pitchFamily="18" charset="0"/>
              </a:rPr>
              <a:t>искриминация</a:t>
            </a:r>
            <a:endParaRPr lang="en-US" dirty="0">
              <a:solidFill>
                <a:srgbClr val="CAF7F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342" name="Down Arrow 6"/>
          <p:cNvGrpSpPr>
            <a:grpSpLocks/>
          </p:cNvGrpSpPr>
          <p:nvPr/>
        </p:nvGrpSpPr>
        <p:grpSpPr bwMode="auto">
          <a:xfrm>
            <a:off x="6011863" y="1989138"/>
            <a:ext cx="2663825" cy="1944687"/>
            <a:chOff x="3683" y="1087"/>
            <a:chExt cx="1770" cy="1044"/>
          </a:xfrm>
        </p:grpSpPr>
        <p:pic>
          <p:nvPicPr>
            <p:cNvPr id="14365" name="Down Arrow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" y="1087"/>
              <a:ext cx="177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6" name="Text Box 8"/>
            <p:cNvSpPr txBox="1">
              <a:spLocks noChangeArrowheads="1"/>
            </p:cNvSpPr>
            <p:nvPr/>
          </p:nvSpPr>
          <p:spPr bwMode="auto">
            <a:xfrm rot="-6627509">
              <a:off x="4375" y="885"/>
              <a:ext cx="298" cy="1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4343" name="Down Arrow 7"/>
          <p:cNvGrpSpPr>
            <a:grpSpLocks/>
          </p:cNvGrpSpPr>
          <p:nvPr/>
        </p:nvGrpSpPr>
        <p:grpSpPr bwMode="auto">
          <a:xfrm>
            <a:off x="3132138" y="-103188"/>
            <a:ext cx="2879725" cy="2333626"/>
            <a:chOff x="2127" y="-65"/>
            <a:chExt cx="1460" cy="1470"/>
          </a:xfrm>
        </p:grpSpPr>
        <p:pic>
          <p:nvPicPr>
            <p:cNvPr id="14363" name="Down Arrow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7" y="-65"/>
              <a:ext cx="1460" cy="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4" name="Text Box 11"/>
            <p:cNvSpPr txBox="1">
              <a:spLocks noChangeArrowheads="1"/>
            </p:cNvSpPr>
            <p:nvPr/>
          </p:nvSpPr>
          <p:spPr bwMode="auto">
            <a:xfrm rot="10800000">
              <a:off x="2406" y="375"/>
              <a:ext cx="900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4344" name="Down Arrow 8"/>
          <p:cNvGrpSpPr>
            <a:grpSpLocks/>
          </p:cNvGrpSpPr>
          <p:nvPr/>
        </p:nvGrpSpPr>
        <p:grpSpPr bwMode="auto">
          <a:xfrm>
            <a:off x="5435600" y="476250"/>
            <a:ext cx="2952750" cy="2292350"/>
            <a:chOff x="3444" y="284"/>
            <a:chExt cx="1840" cy="1444"/>
          </a:xfrm>
        </p:grpSpPr>
        <p:pic>
          <p:nvPicPr>
            <p:cNvPr id="14361" name="Down Arrow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" y="284"/>
              <a:ext cx="1840" cy="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2" name="Text Box 14"/>
            <p:cNvSpPr txBox="1">
              <a:spLocks noChangeArrowheads="1"/>
            </p:cNvSpPr>
            <p:nvPr/>
          </p:nvSpPr>
          <p:spPr bwMode="auto">
            <a:xfrm rot="-7371201">
              <a:off x="4147" y="175"/>
              <a:ext cx="382" cy="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0" name="Down Arrow 9"/>
          <p:cNvSpPr/>
          <p:nvPr/>
        </p:nvSpPr>
        <p:spPr>
          <a:xfrm rot="8066826">
            <a:off x="1606003" y="-9766"/>
            <a:ext cx="1231939" cy="296404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348" name="Down Arrow 10"/>
          <p:cNvGrpSpPr>
            <a:grpSpLocks/>
          </p:cNvGrpSpPr>
          <p:nvPr/>
        </p:nvGrpSpPr>
        <p:grpSpPr bwMode="auto">
          <a:xfrm>
            <a:off x="0" y="1557338"/>
            <a:ext cx="2743200" cy="1930400"/>
            <a:chOff x="77" y="1079"/>
            <a:chExt cx="1728" cy="1179"/>
          </a:xfrm>
        </p:grpSpPr>
        <p:pic>
          <p:nvPicPr>
            <p:cNvPr id="14359" name="Down Arrow 1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" y="1079"/>
              <a:ext cx="1728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0" name="Text Box 20"/>
            <p:cNvSpPr txBox="1">
              <a:spLocks noChangeArrowheads="1"/>
            </p:cNvSpPr>
            <p:nvPr/>
          </p:nvSpPr>
          <p:spPr bwMode="auto">
            <a:xfrm rot="6952764">
              <a:off x="815" y="944"/>
              <a:ext cx="328" cy="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4349" name="Down Arrow 11"/>
          <p:cNvGrpSpPr>
            <a:grpSpLocks/>
          </p:cNvGrpSpPr>
          <p:nvPr/>
        </p:nvGrpSpPr>
        <p:grpSpPr bwMode="auto">
          <a:xfrm rot="-726758">
            <a:off x="6162675" y="3644900"/>
            <a:ext cx="2981325" cy="1419225"/>
            <a:chOff x="3759" y="1859"/>
            <a:chExt cx="1878" cy="894"/>
          </a:xfrm>
        </p:grpSpPr>
        <p:pic>
          <p:nvPicPr>
            <p:cNvPr id="14357" name="Down Arrow 11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" y="1859"/>
              <a:ext cx="1878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8" name="Text Box 23"/>
            <p:cNvSpPr txBox="1">
              <a:spLocks noChangeArrowheads="1"/>
            </p:cNvSpPr>
            <p:nvPr/>
          </p:nvSpPr>
          <p:spPr bwMode="auto">
            <a:xfrm rot="-6063329">
              <a:off x="4469" y="1585"/>
              <a:ext cx="328" cy="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4350" name="TextBox 12"/>
          <p:cNvSpPr txBox="1">
            <a:spLocks noChangeArrowheads="1"/>
          </p:cNvSpPr>
          <p:nvPr/>
        </p:nvSpPr>
        <p:spPr bwMode="auto">
          <a:xfrm rot="1433106">
            <a:off x="250825" y="2464078"/>
            <a:ext cx="2589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 dirty="0">
                <a:solidFill>
                  <a:srgbClr val="FFFF2D"/>
                </a:solidFill>
                <a:latin typeface="Garamond" pitchFamily="18" charset="0"/>
              </a:rPr>
              <a:t>Косвена</a:t>
            </a:r>
            <a:r>
              <a:rPr lang="bg-BG" sz="1600" b="1" dirty="0">
                <a:solidFill>
                  <a:srgbClr val="FFFF2D"/>
                </a:solidFill>
                <a:latin typeface="Garamond" pitchFamily="18" charset="0"/>
              </a:rPr>
              <a:t> дискриминация</a:t>
            </a:r>
            <a:r>
              <a:rPr lang="bg-BG" dirty="0">
                <a:solidFill>
                  <a:srgbClr val="FFFF2D"/>
                </a:solidFill>
                <a:latin typeface="Garamond" pitchFamily="18" charset="0"/>
              </a:rPr>
              <a:t> </a:t>
            </a:r>
            <a:endParaRPr lang="en-US" dirty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4351" name="TextBox 13"/>
          <p:cNvSpPr txBox="1">
            <a:spLocks noChangeArrowheads="1"/>
          </p:cNvSpPr>
          <p:nvPr/>
        </p:nvSpPr>
        <p:spPr bwMode="auto">
          <a:xfrm rot="-1925940">
            <a:off x="5510213" y="1290638"/>
            <a:ext cx="29575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Обратна дискриминация</a:t>
            </a:r>
            <a:endParaRPr lang="en-US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4352" name="TextBox 14"/>
          <p:cNvSpPr txBox="1">
            <a:spLocks noChangeArrowheads="1"/>
          </p:cNvSpPr>
          <p:nvPr/>
        </p:nvSpPr>
        <p:spPr bwMode="auto">
          <a:xfrm>
            <a:off x="3635375" y="836613"/>
            <a:ext cx="1851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sz="1600" b="1">
                <a:solidFill>
                  <a:srgbClr val="FFFF2D"/>
                </a:solidFill>
                <a:latin typeface="Garamond" pitchFamily="18" charset="0"/>
              </a:rPr>
              <a:t>Позитивна дискриминация</a:t>
            </a:r>
            <a:endParaRPr lang="en-US" sz="16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4353" name="TextBox 15"/>
          <p:cNvSpPr txBox="1">
            <a:spLocks noChangeArrowheads="1"/>
          </p:cNvSpPr>
          <p:nvPr/>
        </p:nvSpPr>
        <p:spPr bwMode="auto">
          <a:xfrm rot="19897989">
            <a:off x="6370638" y="4107547"/>
            <a:ext cx="24018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b="1" dirty="0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Липса на време за личен живот </a:t>
            </a:r>
            <a:endParaRPr lang="en-US" b="1" dirty="0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4354" name="TextBox 16"/>
          <p:cNvSpPr txBox="1">
            <a:spLocks noChangeArrowheads="1"/>
          </p:cNvSpPr>
          <p:nvPr/>
        </p:nvSpPr>
        <p:spPr bwMode="auto">
          <a:xfrm rot="20264672">
            <a:off x="6383338" y="2760861"/>
            <a:ext cx="195103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 dirty="0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Тормоз</a:t>
            </a:r>
            <a:r>
              <a:rPr lang="bg-BG" sz="1600" b="1" dirty="0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 на работното място</a:t>
            </a:r>
            <a:endParaRPr lang="en-US" sz="1600" b="1" dirty="0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4355" name="TextBox 17"/>
          <p:cNvSpPr txBox="1">
            <a:spLocks noChangeArrowheads="1"/>
          </p:cNvSpPr>
          <p:nvPr/>
        </p:nvSpPr>
        <p:spPr bwMode="auto">
          <a:xfrm rot="2601582">
            <a:off x="906463" y="1339434"/>
            <a:ext cx="28860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 dirty="0">
                <a:solidFill>
                  <a:srgbClr val="FFFF2D"/>
                </a:solidFill>
                <a:latin typeface="Garamond" pitchFamily="18" charset="0"/>
              </a:rPr>
              <a:t>С</a:t>
            </a:r>
            <a:r>
              <a:rPr lang="bg-BG" sz="2000" b="1" dirty="0">
                <a:solidFill>
                  <a:srgbClr val="FFFF2D"/>
                </a:solidFill>
                <a:latin typeface="Garamond" pitchFamily="18" charset="0"/>
              </a:rPr>
              <a:t>истемна</a:t>
            </a:r>
            <a:r>
              <a:rPr lang="bg-BG" b="1" dirty="0">
                <a:solidFill>
                  <a:srgbClr val="FFFF2D"/>
                </a:solidFill>
                <a:latin typeface="Garamond" pitchFamily="18" charset="0"/>
              </a:rPr>
              <a:t> дискриминация </a:t>
            </a:r>
            <a:endParaRPr lang="en-US" b="1" dirty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4356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 idx="4294967295"/>
          </p:nvPr>
        </p:nvSpPr>
        <p:spPr>
          <a:xfrm>
            <a:off x="762000" y="57912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bg-BG" sz="3200" b="1" smtClean="0">
                <a:solidFill>
                  <a:srgbClr val="FFFF2D"/>
                </a:solidFill>
                <a:latin typeface="Arial" pitchFamily="34" charset="0"/>
                <a:cs typeface="Times New Roman" pitchFamily="18" charset="0"/>
              </a:rPr>
              <a:t>Видове дискриминация</a:t>
            </a:r>
            <a:r>
              <a:rPr lang="en-US" sz="4800" smtClean="0">
                <a:solidFill>
                  <a:srgbClr val="F2F2F2"/>
                </a:solidFill>
                <a:latin typeface="Garamond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5363" name="Picture 4" descr="C:\Users\Stephen\AppData\Local\Microsoft\Windows\Temporary Internet Files\Content.IE5\M47B8TEP\MCj0311818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38400"/>
            <a:ext cx="3530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Down Arrow 4"/>
          <p:cNvGrpSpPr>
            <a:grpSpLocks/>
          </p:cNvGrpSpPr>
          <p:nvPr/>
        </p:nvGrpSpPr>
        <p:grpSpPr bwMode="auto">
          <a:xfrm>
            <a:off x="-92075" y="3035300"/>
            <a:ext cx="2914650" cy="1617663"/>
            <a:chOff x="-58" y="1912"/>
            <a:chExt cx="1836" cy="868"/>
          </a:xfrm>
        </p:grpSpPr>
        <p:pic>
          <p:nvPicPr>
            <p:cNvPr id="15391" name="Down Arrow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" y="1912"/>
              <a:ext cx="1836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2" name="Text Box 6"/>
            <p:cNvSpPr txBox="1">
              <a:spLocks noChangeArrowheads="1"/>
            </p:cNvSpPr>
            <p:nvPr/>
          </p:nvSpPr>
          <p:spPr bwMode="auto">
            <a:xfrm rot="6012393">
              <a:off x="765" y="1647"/>
              <a:ext cx="328" cy="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5365" name="TextBox 5"/>
          <p:cNvSpPr txBox="1">
            <a:spLocks noChangeArrowheads="1"/>
          </p:cNvSpPr>
          <p:nvPr/>
        </p:nvSpPr>
        <p:spPr bwMode="auto">
          <a:xfrm rot="557199">
            <a:off x="236538" y="3643313"/>
            <a:ext cx="2678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Пол</a:t>
            </a:r>
            <a:endParaRPr lang="en-US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grpSp>
        <p:nvGrpSpPr>
          <p:cNvPr id="15366" name="Down Arrow 6"/>
          <p:cNvGrpSpPr>
            <a:grpSpLocks/>
          </p:cNvGrpSpPr>
          <p:nvPr/>
        </p:nvGrpSpPr>
        <p:grpSpPr bwMode="auto">
          <a:xfrm>
            <a:off x="6011863" y="1989138"/>
            <a:ext cx="2663825" cy="1944687"/>
            <a:chOff x="3683" y="1087"/>
            <a:chExt cx="1770" cy="1044"/>
          </a:xfrm>
        </p:grpSpPr>
        <p:pic>
          <p:nvPicPr>
            <p:cNvPr id="15389" name="Down Arrow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" y="1087"/>
              <a:ext cx="177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0" name="Text Box 10"/>
            <p:cNvSpPr txBox="1">
              <a:spLocks noChangeArrowheads="1"/>
            </p:cNvSpPr>
            <p:nvPr/>
          </p:nvSpPr>
          <p:spPr bwMode="auto">
            <a:xfrm rot="-6627509">
              <a:off x="4375" y="885"/>
              <a:ext cx="298" cy="1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5367" name="Down Arrow 7"/>
          <p:cNvGrpSpPr>
            <a:grpSpLocks/>
          </p:cNvGrpSpPr>
          <p:nvPr/>
        </p:nvGrpSpPr>
        <p:grpSpPr bwMode="auto">
          <a:xfrm>
            <a:off x="3132138" y="-103188"/>
            <a:ext cx="2879725" cy="2333626"/>
            <a:chOff x="2127" y="-65"/>
            <a:chExt cx="1460" cy="1470"/>
          </a:xfrm>
        </p:grpSpPr>
        <p:pic>
          <p:nvPicPr>
            <p:cNvPr id="15387" name="Down Arrow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7" y="-65"/>
              <a:ext cx="1460" cy="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8" name="Text Box 13"/>
            <p:cNvSpPr txBox="1">
              <a:spLocks noChangeArrowheads="1"/>
            </p:cNvSpPr>
            <p:nvPr/>
          </p:nvSpPr>
          <p:spPr bwMode="auto">
            <a:xfrm rot="10800000">
              <a:off x="2406" y="375"/>
              <a:ext cx="900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5368" name="Down Arrow 8"/>
          <p:cNvGrpSpPr>
            <a:grpSpLocks/>
          </p:cNvGrpSpPr>
          <p:nvPr/>
        </p:nvGrpSpPr>
        <p:grpSpPr bwMode="auto">
          <a:xfrm>
            <a:off x="5435600" y="476250"/>
            <a:ext cx="2952750" cy="2292350"/>
            <a:chOff x="3444" y="284"/>
            <a:chExt cx="1840" cy="1444"/>
          </a:xfrm>
        </p:grpSpPr>
        <p:pic>
          <p:nvPicPr>
            <p:cNvPr id="15385" name="Down Arrow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" y="284"/>
              <a:ext cx="1840" cy="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6" name="Text Box 16"/>
            <p:cNvSpPr txBox="1">
              <a:spLocks noChangeArrowheads="1"/>
            </p:cNvSpPr>
            <p:nvPr/>
          </p:nvSpPr>
          <p:spPr bwMode="auto">
            <a:xfrm rot="-7371201">
              <a:off x="4147" y="175"/>
              <a:ext cx="382" cy="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0" name="Down Arrow 9"/>
          <p:cNvSpPr/>
          <p:nvPr/>
        </p:nvSpPr>
        <p:spPr>
          <a:xfrm rot="8066826">
            <a:off x="1606003" y="-9766"/>
            <a:ext cx="1231939" cy="296404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372" name="Down Arrow 10"/>
          <p:cNvGrpSpPr>
            <a:grpSpLocks/>
          </p:cNvGrpSpPr>
          <p:nvPr/>
        </p:nvGrpSpPr>
        <p:grpSpPr bwMode="auto">
          <a:xfrm>
            <a:off x="0" y="1557338"/>
            <a:ext cx="2743200" cy="1930400"/>
            <a:chOff x="77" y="1079"/>
            <a:chExt cx="1728" cy="1179"/>
          </a:xfrm>
        </p:grpSpPr>
        <p:pic>
          <p:nvPicPr>
            <p:cNvPr id="15383" name="Down Arrow 1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" y="1079"/>
              <a:ext cx="1728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Text Box 22"/>
            <p:cNvSpPr txBox="1">
              <a:spLocks noChangeArrowheads="1"/>
            </p:cNvSpPr>
            <p:nvPr/>
          </p:nvSpPr>
          <p:spPr bwMode="auto">
            <a:xfrm rot="6952764">
              <a:off x="815" y="944"/>
              <a:ext cx="328" cy="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5373" name="Down Arrow 11"/>
          <p:cNvGrpSpPr>
            <a:grpSpLocks/>
          </p:cNvGrpSpPr>
          <p:nvPr/>
        </p:nvGrpSpPr>
        <p:grpSpPr bwMode="auto">
          <a:xfrm rot="-726758">
            <a:off x="6162675" y="3644900"/>
            <a:ext cx="2981325" cy="1419225"/>
            <a:chOff x="3759" y="1859"/>
            <a:chExt cx="1878" cy="894"/>
          </a:xfrm>
        </p:grpSpPr>
        <p:pic>
          <p:nvPicPr>
            <p:cNvPr id="15381" name="Down Arrow 11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" y="1859"/>
              <a:ext cx="1878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2" name="Text Box 25"/>
            <p:cNvSpPr txBox="1">
              <a:spLocks noChangeArrowheads="1"/>
            </p:cNvSpPr>
            <p:nvPr/>
          </p:nvSpPr>
          <p:spPr bwMode="auto">
            <a:xfrm rot="-6063329">
              <a:off x="4469" y="1585"/>
              <a:ext cx="328" cy="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5374" name="TextBox 12"/>
          <p:cNvSpPr txBox="1">
            <a:spLocks noChangeArrowheads="1"/>
          </p:cNvSpPr>
          <p:nvPr/>
        </p:nvSpPr>
        <p:spPr bwMode="auto">
          <a:xfrm rot="1569207">
            <a:off x="242888" y="2341563"/>
            <a:ext cx="25892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</a:rPr>
              <a:t>Етническа принадлежност</a:t>
            </a:r>
            <a:endParaRPr lang="en-US" b="1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5375" name="TextBox 13"/>
          <p:cNvSpPr txBox="1">
            <a:spLocks noChangeArrowheads="1"/>
          </p:cNvSpPr>
          <p:nvPr/>
        </p:nvSpPr>
        <p:spPr bwMode="auto">
          <a:xfrm rot="-1925940">
            <a:off x="5510213" y="1290638"/>
            <a:ext cx="29575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</a:rPr>
              <a:t>Семейно положение</a:t>
            </a:r>
            <a:r>
              <a:rPr lang="en-US">
                <a:solidFill>
                  <a:srgbClr val="FFFF2D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5376" name="TextBox 14"/>
          <p:cNvSpPr txBox="1">
            <a:spLocks noChangeArrowheads="1"/>
          </p:cNvSpPr>
          <p:nvPr/>
        </p:nvSpPr>
        <p:spPr bwMode="auto">
          <a:xfrm>
            <a:off x="3635375" y="908050"/>
            <a:ext cx="1851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FFFF2D"/>
                </a:solidFill>
              </a:rPr>
              <a:t>HIV</a:t>
            </a:r>
            <a:r>
              <a:rPr lang="ru-RU" b="1">
                <a:solidFill>
                  <a:srgbClr val="FFFF2D"/>
                </a:solidFill>
              </a:rPr>
              <a:t> </a:t>
            </a:r>
            <a:r>
              <a:rPr lang="en-US" b="1">
                <a:solidFill>
                  <a:srgbClr val="FFFF2D"/>
                </a:solidFill>
              </a:rPr>
              <a:t>status</a:t>
            </a:r>
            <a:r>
              <a:rPr lang="en-US"/>
              <a:t> </a:t>
            </a:r>
          </a:p>
        </p:txBody>
      </p:sp>
      <p:sp>
        <p:nvSpPr>
          <p:cNvPr id="15377" name="TextBox 15"/>
          <p:cNvSpPr txBox="1">
            <a:spLocks noChangeArrowheads="1"/>
          </p:cNvSpPr>
          <p:nvPr/>
        </p:nvSpPr>
        <p:spPr bwMode="auto">
          <a:xfrm rot="-1213901">
            <a:off x="6372225" y="4292600"/>
            <a:ext cx="24018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sz="16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Инвалидност</a:t>
            </a:r>
            <a:endParaRPr lang="en-US" sz="16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5378" name="TextBox 16"/>
          <p:cNvSpPr txBox="1">
            <a:spLocks noChangeArrowheads="1"/>
          </p:cNvSpPr>
          <p:nvPr/>
        </p:nvSpPr>
        <p:spPr bwMode="auto">
          <a:xfrm rot="-1335328">
            <a:off x="6335713" y="2786063"/>
            <a:ext cx="19510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sz="16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Раса</a:t>
            </a:r>
            <a:endParaRPr lang="en-US" sz="16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5379" name="TextBox 17"/>
          <p:cNvSpPr txBox="1">
            <a:spLocks noChangeArrowheads="1"/>
          </p:cNvSpPr>
          <p:nvPr/>
        </p:nvSpPr>
        <p:spPr bwMode="auto">
          <a:xfrm rot="2601582">
            <a:off x="1000125" y="1393825"/>
            <a:ext cx="2886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</a:rPr>
              <a:t>Сексуална ориентация </a:t>
            </a:r>
            <a:endParaRPr lang="en-US" b="1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5380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 idx="4294967295"/>
          </p:nvPr>
        </p:nvSpPr>
        <p:spPr>
          <a:xfrm>
            <a:off x="762000" y="57912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bg-BG" sz="3200" b="1" smtClean="0">
                <a:solidFill>
                  <a:srgbClr val="FFFF2D"/>
                </a:solidFill>
                <a:latin typeface="Arial" pitchFamily="34" charset="0"/>
                <a:cs typeface="Times New Roman" pitchFamily="18" charset="0"/>
              </a:rPr>
              <a:t>Видове дискриминация</a:t>
            </a:r>
            <a:r>
              <a:rPr lang="en-US" sz="4800" smtClean="0">
                <a:solidFill>
                  <a:srgbClr val="F2F2F2"/>
                </a:solidFill>
                <a:latin typeface="Garamond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387" name="Picture 4" descr="C:\Users\Stephen\AppData\Local\Microsoft\Windows\Temporary Internet Files\Content.IE5\M47B8TEP\MCj0311818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38400"/>
            <a:ext cx="3530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Down Arrow 4"/>
          <p:cNvGrpSpPr>
            <a:grpSpLocks/>
          </p:cNvGrpSpPr>
          <p:nvPr/>
        </p:nvGrpSpPr>
        <p:grpSpPr bwMode="auto">
          <a:xfrm>
            <a:off x="-92075" y="3035300"/>
            <a:ext cx="2914650" cy="1617663"/>
            <a:chOff x="-58" y="1912"/>
            <a:chExt cx="1836" cy="868"/>
          </a:xfrm>
        </p:grpSpPr>
        <p:pic>
          <p:nvPicPr>
            <p:cNvPr id="16415" name="Down Arrow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" y="1912"/>
              <a:ext cx="1836" cy="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6" name="Text Box 6"/>
            <p:cNvSpPr txBox="1">
              <a:spLocks noChangeArrowheads="1"/>
            </p:cNvSpPr>
            <p:nvPr/>
          </p:nvSpPr>
          <p:spPr bwMode="auto">
            <a:xfrm rot="6012393">
              <a:off x="765" y="1647"/>
              <a:ext cx="328" cy="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6389" name="TextBox 5"/>
          <p:cNvSpPr txBox="1">
            <a:spLocks noChangeArrowheads="1"/>
          </p:cNvSpPr>
          <p:nvPr/>
        </p:nvSpPr>
        <p:spPr bwMode="auto">
          <a:xfrm rot="557199">
            <a:off x="179388" y="3789363"/>
            <a:ext cx="2678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Зодия</a:t>
            </a:r>
            <a:endParaRPr lang="en-US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grpSp>
        <p:nvGrpSpPr>
          <p:cNvPr id="16390" name="Down Arrow 6"/>
          <p:cNvGrpSpPr>
            <a:grpSpLocks/>
          </p:cNvGrpSpPr>
          <p:nvPr/>
        </p:nvGrpSpPr>
        <p:grpSpPr bwMode="auto">
          <a:xfrm>
            <a:off x="6011863" y="1989138"/>
            <a:ext cx="2663825" cy="1944687"/>
            <a:chOff x="3683" y="1087"/>
            <a:chExt cx="1770" cy="1044"/>
          </a:xfrm>
        </p:grpSpPr>
        <p:pic>
          <p:nvPicPr>
            <p:cNvPr id="16413" name="Down Arrow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" y="1087"/>
              <a:ext cx="177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4" name="Text Box 10"/>
            <p:cNvSpPr txBox="1">
              <a:spLocks noChangeArrowheads="1"/>
            </p:cNvSpPr>
            <p:nvPr/>
          </p:nvSpPr>
          <p:spPr bwMode="auto">
            <a:xfrm rot="-6627509">
              <a:off x="4375" y="885"/>
              <a:ext cx="298" cy="1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6391" name="Down Arrow 7"/>
          <p:cNvGrpSpPr>
            <a:grpSpLocks/>
          </p:cNvGrpSpPr>
          <p:nvPr/>
        </p:nvGrpSpPr>
        <p:grpSpPr bwMode="auto">
          <a:xfrm>
            <a:off x="3132138" y="-103188"/>
            <a:ext cx="2879725" cy="2333626"/>
            <a:chOff x="2127" y="-65"/>
            <a:chExt cx="1460" cy="1470"/>
          </a:xfrm>
        </p:grpSpPr>
        <p:pic>
          <p:nvPicPr>
            <p:cNvPr id="16411" name="Down Arrow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7" y="-65"/>
              <a:ext cx="1460" cy="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2" name="Text Box 13"/>
            <p:cNvSpPr txBox="1">
              <a:spLocks noChangeArrowheads="1"/>
            </p:cNvSpPr>
            <p:nvPr/>
          </p:nvSpPr>
          <p:spPr bwMode="auto">
            <a:xfrm rot="10800000">
              <a:off x="2406" y="375"/>
              <a:ext cx="900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6392" name="Down Arrow 8"/>
          <p:cNvGrpSpPr>
            <a:grpSpLocks/>
          </p:cNvGrpSpPr>
          <p:nvPr/>
        </p:nvGrpSpPr>
        <p:grpSpPr bwMode="auto">
          <a:xfrm>
            <a:off x="5435600" y="404813"/>
            <a:ext cx="2952750" cy="2292350"/>
            <a:chOff x="3444" y="284"/>
            <a:chExt cx="1840" cy="1444"/>
          </a:xfrm>
        </p:grpSpPr>
        <p:pic>
          <p:nvPicPr>
            <p:cNvPr id="16409" name="Down Arrow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" y="284"/>
              <a:ext cx="1840" cy="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0" name="Text Box 16"/>
            <p:cNvSpPr txBox="1">
              <a:spLocks noChangeArrowheads="1"/>
            </p:cNvSpPr>
            <p:nvPr/>
          </p:nvSpPr>
          <p:spPr bwMode="auto">
            <a:xfrm rot="-7371201">
              <a:off x="4147" y="175"/>
              <a:ext cx="382" cy="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0" name="Down Arrow 9"/>
          <p:cNvSpPr/>
          <p:nvPr/>
        </p:nvSpPr>
        <p:spPr>
          <a:xfrm rot="8066826">
            <a:off x="1606003" y="-9766"/>
            <a:ext cx="1231939" cy="296404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396" name="Down Arrow 10"/>
          <p:cNvGrpSpPr>
            <a:grpSpLocks/>
          </p:cNvGrpSpPr>
          <p:nvPr/>
        </p:nvGrpSpPr>
        <p:grpSpPr bwMode="auto">
          <a:xfrm>
            <a:off x="0" y="1557338"/>
            <a:ext cx="2743200" cy="1930400"/>
            <a:chOff x="77" y="1079"/>
            <a:chExt cx="1728" cy="1179"/>
          </a:xfrm>
        </p:grpSpPr>
        <p:pic>
          <p:nvPicPr>
            <p:cNvPr id="16407" name="Down Arrow 1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" y="1079"/>
              <a:ext cx="1728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8" name="Text Box 22"/>
            <p:cNvSpPr txBox="1">
              <a:spLocks noChangeArrowheads="1"/>
            </p:cNvSpPr>
            <p:nvPr/>
          </p:nvSpPr>
          <p:spPr bwMode="auto">
            <a:xfrm rot="6952764">
              <a:off x="815" y="944"/>
              <a:ext cx="328" cy="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grpSp>
        <p:nvGrpSpPr>
          <p:cNvPr id="16397" name="Down Arrow 11"/>
          <p:cNvGrpSpPr>
            <a:grpSpLocks/>
          </p:cNvGrpSpPr>
          <p:nvPr/>
        </p:nvGrpSpPr>
        <p:grpSpPr bwMode="auto">
          <a:xfrm rot="-726758">
            <a:off x="6162675" y="3644900"/>
            <a:ext cx="2981325" cy="1419225"/>
            <a:chOff x="3759" y="1859"/>
            <a:chExt cx="1878" cy="894"/>
          </a:xfrm>
        </p:grpSpPr>
        <p:pic>
          <p:nvPicPr>
            <p:cNvPr id="16405" name="Down Arrow 11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" y="1859"/>
              <a:ext cx="1878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6" name="Text Box 25"/>
            <p:cNvSpPr txBox="1">
              <a:spLocks noChangeArrowheads="1"/>
            </p:cNvSpPr>
            <p:nvPr/>
          </p:nvSpPr>
          <p:spPr bwMode="auto">
            <a:xfrm rot="-6063329">
              <a:off x="4469" y="1585"/>
              <a:ext cx="328" cy="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FFFFF"/>
                </a:solidFill>
                <a:latin typeface="Corbel" pitchFamily="34" charset="0"/>
              </a:endParaRPr>
            </a:p>
          </p:txBody>
        </p:sp>
      </p:grpSp>
      <p:sp>
        <p:nvSpPr>
          <p:cNvPr id="16398" name="TextBox 12"/>
          <p:cNvSpPr txBox="1">
            <a:spLocks noChangeArrowheads="1"/>
          </p:cNvSpPr>
          <p:nvPr/>
        </p:nvSpPr>
        <p:spPr bwMode="auto">
          <a:xfrm rot="1569207">
            <a:off x="242888" y="2341563"/>
            <a:ext cx="25892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 dirty="0">
                <a:solidFill>
                  <a:srgbClr val="FFFF2D"/>
                </a:solidFill>
                <a:latin typeface="Garamond" pitchFamily="18" charset="0"/>
              </a:rPr>
              <a:t>Психологически тестове</a:t>
            </a:r>
            <a:endParaRPr lang="en-US" b="1" dirty="0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6399" name="TextBox 17"/>
          <p:cNvSpPr txBox="1">
            <a:spLocks noChangeArrowheads="1"/>
          </p:cNvSpPr>
          <p:nvPr/>
        </p:nvSpPr>
        <p:spPr bwMode="auto">
          <a:xfrm rot="2601582">
            <a:off x="1000125" y="1393825"/>
            <a:ext cx="2886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 b="1">
                <a:solidFill>
                  <a:srgbClr val="FFFF2D"/>
                </a:solidFill>
                <a:latin typeface="Garamond" pitchFamily="18" charset="0"/>
              </a:rPr>
              <a:t>Пушене </a:t>
            </a:r>
            <a:endParaRPr lang="en-US" b="1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6400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16401" name="Text Box 33"/>
          <p:cNvSpPr txBox="1">
            <a:spLocks noChangeArrowheads="1"/>
          </p:cNvSpPr>
          <p:nvPr/>
        </p:nvSpPr>
        <p:spPr bwMode="auto">
          <a:xfrm>
            <a:off x="3851275" y="765175"/>
            <a:ext cx="1436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g-BG">
                <a:solidFill>
                  <a:srgbClr val="FFFF2D"/>
                </a:solidFill>
                <a:latin typeface="Garamond" pitchFamily="18" charset="0"/>
              </a:rPr>
              <a:t>Електронни</a:t>
            </a:r>
          </a:p>
          <a:p>
            <a:pPr algn="ctr" eaLnBrk="1" hangingPunct="1"/>
            <a:r>
              <a:rPr lang="bg-BG">
                <a:solidFill>
                  <a:srgbClr val="FFFF2D"/>
                </a:solidFill>
                <a:latin typeface="Garamond" pitchFamily="18" charset="0"/>
              </a:rPr>
              <a:t> пощи</a:t>
            </a:r>
            <a:endParaRPr lang="en-US">
              <a:solidFill>
                <a:srgbClr val="FFFF2D"/>
              </a:solidFill>
              <a:latin typeface="Garamond" pitchFamily="18" charset="0"/>
            </a:endParaRPr>
          </a:p>
        </p:txBody>
      </p:sp>
      <p:sp>
        <p:nvSpPr>
          <p:cNvPr id="16402" name="Text Box 34"/>
          <p:cNvSpPr txBox="1">
            <a:spLocks noChangeArrowheads="1"/>
          </p:cNvSpPr>
          <p:nvPr/>
        </p:nvSpPr>
        <p:spPr bwMode="auto">
          <a:xfrm rot="-1593903">
            <a:off x="5651500" y="1341438"/>
            <a:ext cx="257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>
                <a:solidFill>
                  <a:srgbClr val="FFFF2D"/>
                </a:solidFill>
              </a:rPr>
              <a:t>Свидетелство за МПС</a:t>
            </a:r>
            <a:endParaRPr lang="en-US">
              <a:solidFill>
                <a:srgbClr val="FFFF2D"/>
              </a:solidFill>
            </a:endParaRPr>
          </a:p>
        </p:txBody>
      </p:sp>
      <p:sp>
        <p:nvSpPr>
          <p:cNvPr id="16403" name="Text Box 35"/>
          <p:cNvSpPr txBox="1">
            <a:spLocks noChangeArrowheads="1"/>
          </p:cNvSpPr>
          <p:nvPr/>
        </p:nvSpPr>
        <p:spPr bwMode="auto">
          <a:xfrm rot="-1647721">
            <a:off x="6302375" y="2724150"/>
            <a:ext cx="183356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sz="1600" b="1">
                <a:solidFill>
                  <a:srgbClr val="FFFF2D"/>
                </a:solidFill>
                <a:latin typeface="Garamond" pitchFamily="18" charset="0"/>
              </a:rPr>
              <a:t>Дискриминация </a:t>
            </a:r>
          </a:p>
          <a:p>
            <a:pPr eaLnBrk="1" hangingPunct="1"/>
            <a:r>
              <a:rPr lang="bg-BG" sz="1600" b="1">
                <a:solidFill>
                  <a:srgbClr val="FFFF2D"/>
                </a:solidFill>
                <a:latin typeface="Garamond" pitchFamily="18" charset="0"/>
              </a:rPr>
              <a:t>на съвестните</a:t>
            </a:r>
            <a:r>
              <a:rPr lang="en-US">
                <a:solidFill>
                  <a:srgbClr val="FFFF2D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6404" name="Text Box 36"/>
          <p:cNvSpPr txBox="1">
            <a:spLocks noChangeArrowheads="1"/>
          </p:cNvSpPr>
          <p:nvPr/>
        </p:nvSpPr>
        <p:spPr bwMode="auto">
          <a:xfrm rot="-1234729">
            <a:off x="6804025" y="4365625"/>
            <a:ext cx="11001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>
                <a:solidFill>
                  <a:srgbClr val="FFFF2D"/>
                </a:solidFill>
              </a:rPr>
              <a:t>Възраст</a:t>
            </a:r>
            <a:endParaRPr lang="en-US">
              <a:solidFill>
                <a:srgbClr val="FFFF2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>
          <a:xfrm>
            <a:off x="755650" y="977900"/>
            <a:ext cx="7772400" cy="4972050"/>
          </a:xfrm>
        </p:spPr>
        <p:txBody>
          <a:bodyPr/>
          <a:lstStyle/>
          <a:p>
            <a:r>
              <a:rPr lang="bg-BG" sz="2800" b="1" dirty="0" smtClean="0">
                <a:solidFill>
                  <a:srgbClr val="FFFF2D"/>
                </a:solidFill>
                <a:latin typeface="Corbel" pitchFamily="34" charset="0"/>
              </a:rPr>
              <a:t>Лична информация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Име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Адрес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Телефон/Факс</a:t>
            </a:r>
          </a:p>
          <a:p>
            <a:r>
              <a:rPr lang="en-US" sz="2800" dirty="0" smtClean="0">
                <a:solidFill>
                  <a:srgbClr val="FFFF2D"/>
                </a:solidFill>
                <a:latin typeface="Corbel" pitchFamily="34" charset="0"/>
              </a:rPr>
              <a:t>E-mail</a:t>
            </a:r>
            <a:endParaRPr lang="bg-BG" sz="2800" dirty="0" smtClean="0">
              <a:solidFill>
                <a:srgbClr val="FFFF2D"/>
              </a:solidFill>
              <a:latin typeface="Corbel" pitchFamily="34" charset="0"/>
            </a:endParaRP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Националност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Дата на раждане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Други езици:</a:t>
            </a:r>
            <a:r>
              <a:rPr lang="en-US" sz="2800" b="1" dirty="0" smtClean="0">
                <a:solidFill>
                  <a:srgbClr val="FFFF2D"/>
                </a:solidFill>
                <a:latin typeface="Corbel" pitchFamily="34" charset="0"/>
              </a:rPr>
              <a:t> </a:t>
            </a:r>
            <a:r>
              <a:rPr lang="bg-BG" sz="2800" b="1" dirty="0" smtClean="0">
                <a:solidFill>
                  <a:srgbClr val="FFFF2D"/>
                </a:solidFill>
                <a:latin typeface="Corbel" pitchFamily="34" charset="0"/>
              </a:rPr>
              <a:t>Четене</a:t>
            </a:r>
            <a:r>
              <a:rPr lang="en-US" sz="2800" b="1" dirty="0" smtClean="0">
                <a:solidFill>
                  <a:srgbClr val="FFFF2D"/>
                </a:solidFill>
                <a:latin typeface="Corbel" pitchFamily="34" charset="0"/>
              </a:rPr>
              <a:t>• </a:t>
            </a:r>
            <a:r>
              <a:rPr lang="bg-BG" sz="2800" b="1" dirty="0" smtClean="0">
                <a:solidFill>
                  <a:srgbClr val="FFFF2D"/>
                </a:solidFill>
                <a:latin typeface="Corbel" pitchFamily="34" charset="0"/>
              </a:rPr>
              <a:t>Писане</a:t>
            </a:r>
            <a:r>
              <a:rPr lang="en-US" sz="2800" b="1" dirty="0" smtClean="0">
                <a:solidFill>
                  <a:srgbClr val="FFFF2D"/>
                </a:solidFill>
                <a:latin typeface="Corbel" pitchFamily="34" charset="0"/>
              </a:rPr>
              <a:t>• </a:t>
            </a:r>
            <a:r>
              <a:rPr lang="bg-BG" sz="2800" b="1" dirty="0" smtClean="0">
                <a:solidFill>
                  <a:srgbClr val="FFFF2D"/>
                </a:solidFill>
                <a:latin typeface="Corbel" pitchFamily="34" charset="0"/>
              </a:rPr>
              <a:t>Разговор</a:t>
            </a:r>
          </a:p>
          <a:p>
            <a:r>
              <a:rPr lang="bg-BG" sz="2800" dirty="0" smtClean="0">
                <a:solidFill>
                  <a:srgbClr val="FFFF2D"/>
                </a:solidFill>
                <a:latin typeface="Corbel" pitchFamily="34" charset="0"/>
              </a:rPr>
              <a:t>Свидетелство за управление на МПС</a:t>
            </a:r>
            <a:endParaRPr lang="en-US" sz="2800" dirty="0" smtClean="0">
              <a:solidFill>
                <a:srgbClr val="FFFF2D"/>
              </a:solidFill>
              <a:latin typeface="Corbel" pitchFamily="34" charset="0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2051050" y="333375"/>
            <a:ext cx="4670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b="1">
                <a:solidFill>
                  <a:srgbClr val="FFFF2D"/>
                </a:solidFill>
              </a:rPr>
              <a:t>Европейски формат на автобиография</a:t>
            </a:r>
            <a:endParaRPr lang="en-US" b="1">
              <a:solidFill>
                <a:srgbClr val="FFFF2D"/>
              </a:solidFill>
            </a:endParaRPr>
          </a:p>
        </p:txBody>
      </p:sp>
      <p:sp>
        <p:nvSpPr>
          <p:cNvPr id="17412" name="Rectangle 18"/>
          <p:cNvSpPr>
            <a:spLocks noChangeArrowheads="1"/>
          </p:cNvSpPr>
          <p:nvPr/>
        </p:nvSpPr>
        <p:spPr bwMode="auto">
          <a:xfrm>
            <a:off x="6732588" y="6461125"/>
            <a:ext cx="24114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bg-BG" sz="1400" b="1">
                <a:solidFill>
                  <a:srgbClr val="FFFF2D"/>
                </a:solidFill>
                <a:latin typeface="Garamond" pitchFamily="18" charset="0"/>
                <a:cs typeface="Times New Roman" pitchFamily="18" charset="0"/>
              </a:rPr>
              <a:t>Мирослава Пейчева</a:t>
            </a:r>
            <a:endParaRPr lang="en-US" sz="1400" b="1">
              <a:solidFill>
                <a:srgbClr val="FFFF2D"/>
              </a:solidFill>
              <a:latin typeface="Garamon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6"/>
          <p:cNvSpPr txBox="1">
            <a:spLocks noChangeArrowheads="1"/>
          </p:cNvSpPr>
          <p:nvPr/>
        </p:nvSpPr>
        <p:spPr bwMode="auto">
          <a:xfrm>
            <a:off x="2627313" y="2205038"/>
            <a:ext cx="3603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sz="4800" b="1">
                <a:latin typeface="Garamond" pitchFamily="18" charset="0"/>
              </a:rPr>
              <a:t>ВЪПР</a:t>
            </a:r>
            <a:r>
              <a:rPr lang="bg-BG" sz="4800" b="1">
                <a:latin typeface="Times New Roman" pitchFamily="18" charset="0"/>
                <a:cs typeface="Times New Roman" pitchFamily="18" charset="0"/>
              </a:rPr>
              <a:t>☺</a:t>
            </a:r>
            <a:r>
              <a:rPr lang="bg-BG" sz="4800" b="1">
                <a:latin typeface="Garamond" pitchFamily="18" charset="0"/>
              </a:rPr>
              <a:t>СИ</a:t>
            </a:r>
            <a:endParaRPr lang="en-US" sz="4800" b="1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iverging Redia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1_Diverging Redial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423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Consolas</vt:lpstr>
      <vt:lpstr>Corbel</vt:lpstr>
      <vt:lpstr>Garamond</vt:lpstr>
      <vt:lpstr>ＭＳ Ｐゴシック</vt:lpstr>
      <vt:lpstr>Times New Roman</vt:lpstr>
      <vt:lpstr>Wingdings</vt:lpstr>
      <vt:lpstr>Wingdings 2</vt:lpstr>
      <vt:lpstr>Wingdings 3</vt:lpstr>
      <vt:lpstr>1_Diverging Redial</vt:lpstr>
      <vt:lpstr>PowerPoint Presentation</vt:lpstr>
      <vt:lpstr>PowerPoint Presentation</vt:lpstr>
      <vt:lpstr>Равни възможности и защита срещу дискриминация в труда </vt:lpstr>
      <vt:lpstr>Концепция за равните възможности в труда</vt:lpstr>
      <vt:lpstr>Разбирания за същността на идеята на равните възможности в труда</vt:lpstr>
      <vt:lpstr>Икономически аспекти на равните възможности в труда  </vt:lpstr>
      <vt:lpstr>Подходи, които работодателите използват във връзка с прилагането на равните възможности на практика  </vt:lpstr>
      <vt:lpstr>Същност на дискриминацията. Видове дискриминация. Неблагоприятни въздействия и защита на работодателите от тях </vt:lpstr>
      <vt:lpstr>Видове дискриминация </vt:lpstr>
      <vt:lpstr>Видове дискриминация </vt:lpstr>
      <vt:lpstr>Видове дискриминация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Miroslava Peicheva</dc:creator>
  <cp:lastModifiedBy>Miroslava Peicheva</cp:lastModifiedBy>
  <cp:revision>6</cp:revision>
  <dcterms:modified xsi:type="dcterms:W3CDTF">2016-02-13T18:48:32Z</dcterms:modified>
</cp:coreProperties>
</file>