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psTYc1SGvJthbnab2lxNg==" hashData="PugSmv855MJU45dTnO67jWOt7mTifS/fZOvzFxt/JDj+zTgTsK2Pb07E7leR+ZJ633+qWCpEIarJo7XYAeUgG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5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F3E037A-66C3-42AF-B3E3-3266385FD881}" type="datetimeFigureOut">
              <a:rPr lang="en-US" smtClean="0"/>
              <a:t>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A52AB0-8D19-4BBE-9338-70B912E69CB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581400"/>
            <a:ext cx="6553200" cy="457200"/>
          </a:xfrm>
        </p:spPr>
        <p:txBody>
          <a:bodyPr>
            <a:noAutofit/>
          </a:bodyPr>
          <a:lstStyle/>
          <a:p>
            <a:pPr algn="ctr"/>
            <a:r>
              <a:rPr lang="bg-BG" sz="28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АНАЛИз и проектиране на дЛЪЖНОСТИТЕ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62600" y="6400800"/>
            <a:ext cx="3581400" cy="304801"/>
          </a:xfrm>
        </p:spPr>
        <p:txBody>
          <a:bodyPr/>
          <a:lstStyle/>
          <a:p>
            <a:r>
              <a:rPr lang="bg-BG" sz="12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01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dirty="0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bg-BG" b="1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bg-BG" sz="28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Същност на анализа на длъжностите;</a:t>
            </a:r>
          </a:p>
          <a:p>
            <a:r>
              <a:rPr lang="bg-BG" sz="28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Подходи към анализа на длъжностите;</a:t>
            </a:r>
          </a:p>
          <a:p>
            <a:r>
              <a:rPr lang="bg-BG" sz="28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Основни стъпки на процеса за анализ на длъжностите;</a:t>
            </a:r>
          </a:p>
          <a:p>
            <a:r>
              <a:rPr lang="bg-BG" sz="28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Длъжностни характеристики;</a:t>
            </a:r>
          </a:p>
          <a:p>
            <a:r>
              <a:rPr lang="bg-BG" sz="28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Проектиране на длъжностите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65389"/>
            <a:ext cx="76738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b="1" dirty="0" smtClean="0">
                <a:latin typeface="Garamond" pitchFamily="18" charset="0"/>
              </a:rPr>
              <a:t>АНАЛИЗ И ПРОЕКТИРАНЕ НА ДЛЪЖНОСТИТЕ</a:t>
            </a:r>
          </a:p>
          <a:p>
            <a:pPr algn="ctr"/>
            <a:r>
              <a:rPr lang="bg-BG" sz="2400" b="1" dirty="0" smtClean="0">
                <a:latin typeface="Garamond" pitchFamily="18" charset="0"/>
              </a:rPr>
              <a:t>ПЛАН</a:t>
            </a:r>
            <a:endParaRPr lang="en-US" sz="24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434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800" dirty="0">
                <a:latin typeface="Garamond" pitchFamily="18" charset="0"/>
              </a:rPr>
              <a:t>А</a:t>
            </a:r>
            <a:r>
              <a:rPr lang="bg-BG" sz="2800" dirty="0" smtClean="0">
                <a:latin typeface="Garamond" pitchFamily="18" charset="0"/>
              </a:rPr>
              <a:t>нализът </a:t>
            </a:r>
            <a:r>
              <a:rPr lang="bg-BG" sz="2800" dirty="0">
                <a:latin typeface="Garamond" pitchFamily="18" charset="0"/>
              </a:rPr>
              <a:t>на длъжностите може да се определи като процес носeщ информация за спецификата на работа и изискванията към изпълнителя с цел нейното успешно изпълнение</a:t>
            </a:r>
            <a:r>
              <a:rPr lang="bg-BG" dirty="0">
                <a:latin typeface="Garamond" pitchFamily="18" charset="0"/>
              </a:rPr>
              <a:t>. </a:t>
            </a:r>
            <a:endParaRPr lang="en-US" dirty="0">
              <a:latin typeface="Garamond" pitchFamily="18" charset="0"/>
            </a:endParaRPr>
          </a:p>
          <a:p>
            <a:r>
              <a:rPr lang="bg-BG" sz="2800" dirty="0" smtClean="0">
                <a:latin typeface="Garamond" pitchFamily="18" charset="0"/>
              </a:rPr>
              <a:t>Процес </a:t>
            </a:r>
            <a:r>
              <a:rPr lang="bg-BG" sz="2800" dirty="0">
                <a:latin typeface="Garamond" pitchFamily="18" charset="0"/>
              </a:rPr>
              <a:t>на събиране, анализ и подробно представяне на информация за съдържанието на </a:t>
            </a:r>
            <a:r>
              <a:rPr lang="bg-BG" sz="2800" dirty="0" smtClean="0">
                <a:latin typeface="Garamond" pitchFamily="18" charset="0"/>
              </a:rPr>
              <a:t>работата.</a:t>
            </a:r>
            <a:endParaRPr lang="bg-BG" sz="2800" b="1" dirty="0" smtClean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729344"/>
            <a:ext cx="7730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СЪЩНОСТ  НА  АНАЛИЗА  НА  ДЛЪЖНОСТИТЕ </a:t>
            </a:r>
          </a:p>
        </p:txBody>
      </p:sp>
    </p:spTree>
    <p:extLst>
      <p:ext uri="{BB962C8B-B14F-4D97-AF65-F5344CB8AC3E}">
        <p14:creationId xmlns:p14="http://schemas.microsoft.com/office/powerpoint/2010/main" val="383901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800" dirty="0" smtClean="0">
                <a:latin typeface="Garamond" pitchFamily="18" charset="0"/>
              </a:rPr>
              <a:t>Анализът </a:t>
            </a:r>
            <a:r>
              <a:rPr lang="bg-BG" sz="2800" dirty="0">
                <a:latin typeface="Garamond" pitchFamily="18" charset="0"/>
              </a:rPr>
              <a:t>на длъжностите е систематичен процес на събиране на информация за работата, длъжността и взаимовръзките между отделните </a:t>
            </a:r>
            <a:r>
              <a:rPr lang="bg-BG" sz="2800" dirty="0" smtClean="0">
                <a:latin typeface="Garamond" pitchFamily="18" charset="0"/>
              </a:rPr>
              <a:t>длъжности.</a:t>
            </a:r>
          </a:p>
          <a:p>
            <a:r>
              <a:rPr lang="bg-BG" sz="2800" dirty="0" smtClean="0">
                <a:latin typeface="Garamond" pitchFamily="18" charset="0"/>
              </a:rPr>
              <a:t>Анализът </a:t>
            </a:r>
            <a:r>
              <a:rPr lang="bg-BG" sz="2800" dirty="0">
                <a:latin typeface="Garamond" pitchFamily="18" charset="0"/>
              </a:rPr>
              <a:t>на работата е системното изследване на задачите, задълженията и отговорностите на работата, както и качествата нужни за нейното </a:t>
            </a:r>
            <a:r>
              <a:rPr lang="bg-BG" sz="2800" dirty="0" smtClean="0">
                <a:latin typeface="Garamond" pitchFamily="18" charset="0"/>
              </a:rPr>
              <a:t>изпълнение.</a:t>
            </a:r>
            <a:endParaRPr lang="bg-BG" sz="2800" b="1" dirty="0" smtClean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729344"/>
            <a:ext cx="7730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СЪЩНОСТ  НА  АНАЛИЗА  НА  ДЛЪЖНОСТИТЕ </a:t>
            </a:r>
          </a:p>
        </p:txBody>
      </p:sp>
    </p:spTree>
    <p:extLst>
      <p:ext uri="{BB962C8B-B14F-4D97-AF65-F5344CB8AC3E}">
        <p14:creationId xmlns:p14="http://schemas.microsoft.com/office/powerpoint/2010/main" val="377234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lvl="0" indent="0">
              <a:buNone/>
            </a:pPr>
            <a:r>
              <a:rPr lang="bg-BG" b="1" dirty="0"/>
              <a:t>Функционален анализ на длъжностите</a:t>
            </a:r>
            <a:endParaRPr lang="en-US" dirty="0"/>
          </a:p>
          <a:p>
            <a:r>
              <a:rPr lang="bg-BG" dirty="0" smtClean="0">
                <a:latin typeface="Garamond" pitchFamily="18" charset="0"/>
              </a:rPr>
              <a:t>Обект на този анализ са дейностите, които извършва </a:t>
            </a:r>
            <a:r>
              <a:rPr lang="bg-BG" dirty="0">
                <a:latin typeface="Garamond" pitchFamily="18" charset="0"/>
              </a:rPr>
              <a:t>изпълнителя на длъжността във връзка с хора, данни, длъжности, </a:t>
            </a:r>
            <a:r>
              <a:rPr lang="bg-BG" dirty="0" smtClean="0">
                <a:latin typeface="Garamond" pitchFamily="18" charset="0"/>
              </a:rPr>
              <a:t>предмети(машини,инструменти</a:t>
            </a:r>
            <a:r>
              <a:rPr lang="bg-BG" dirty="0">
                <a:latin typeface="Garamond" pitchFamily="18" charset="0"/>
              </a:rPr>
              <a:t>, екипировка</a:t>
            </a:r>
            <a:r>
              <a:rPr lang="bg-BG" dirty="0" smtClean="0">
                <a:latin typeface="Garamond" pitchFamily="18" charset="0"/>
              </a:rPr>
              <a:t>)</a:t>
            </a:r>
          </a:p>
          <a:p>
            <a:pPr marL="114300" indent="0">
              <a:buNone/>
            </a:pPr>
            <a:endParaRPr lang="bg-BG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bg-BG" dirty="0">
                <a:latin typeface="Garamond" pitchFamily="18" charset="0"/>
              </a:rPr>
              <a:t>П</a:t>
            </a:r>
            <a:r>
              <a:rPr lang="bg-BG" dirty="0" smtClean="0">
                <a:latin typeface="Garamond" pitchFamily="18" charset="0"/>
              </a:rPr>
              <a:t>редоставя </a:t>
            </a:r>
            <a:r>
              <a:rPr lang="bg-BG" dirty="0">
                <a:latin typeface="Garamond" pitchFamily="18" charset="0"/>
              </a:rPr>
              <a:t>информация за резултатите от труда на конкретна </a:t>
            </a:r>
            <a:r>
              <a:rPr lang="bg-BG" dirty="0" smtClean="0">
                <a:latin typeface="Garamond" pitchFamily="18" charset="0"/>
              </a:rPr>
              <a:t>длъжност.</a:t>
            </a:r>
          </a:p>
          <a:p>
            <a:pPr marL="114300" indent="0">
              <a:buNone/>
            </a:pPr>
            <a:endParaRPr lang="bg-BG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bg-BG" dirty="0" smtClean="0">
                <a:latin typeface="Garamond" pitchFamily="18" charset="0"/>
              </a:rPr>
              <a:t>Описание </a:t>
            </a:r>
            <a:r>
              <a:rPr lang="bg-BG" dirty="0">
                <a:latin typeface="Garamond" pitchFamily="18" charset="0"/>
              </a:rPr>
              <a:t>на дейностите и резултатите на анализираната длъжност</a:t>
            </a:r>
            <a:endParaRPr lang="bg-BG" b="1" dirty="0" smtClean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723902"/>
            <a:ext cx="79608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ПОДХОДИ КЪМ АНАЛИЗА  НА  ДЛЪЖНОСТИТЕ </a:t>
            </a:r>
          </a:p>
        </p:txBody>
      </p:sp>
    </p:spTree>
    <p:extLst>
      <p:ext uri="{BB962C8B-B14F-4D97-AF65-F5344CB8AC3E}">
        <p14:creationId xmlns:p14="http://schemas.microsoft.com/office/powerpoint/2010/main" val="377234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bg-BG" b="1" dirty="0"/>
              <a:t>Позиционен </a:t>
            </a:r>
            <a:r>
              <a:rPr lang="bg-BG" b="1" dirty="0" smtClean="0"/>
              <a:t>анализ на </a:t>
            </a:r>
            <a:r>
              <a:rPr lang="bg-BG" b="1" dirty="0"/>
              <a:t>длъжностите</a:t>
            </a:r>
            <a:endParaRPr lang="en-US" dirty="0"/>
          </a:p>
          <a:p>
            <a:r>
              <a:rPr lang="bg-BG" sz="2800" dirty="0" smtClean="0">
                <a:latin typeface="Garamond" pitchFamily="18" charset="0"/>
              </a:rPr>
              <a:t>Основна цел на този анализ е да се събере </a:t>
            </a:r>
            <a:r>
              <a:rPr lang="bg-BG" sz="2800" dirty="0">
                <a:latin typeface="Garamond" pitchFamily="18" charset="0"/>
              </a:rPr>
              <a:t>информация за поведението на изпълнителя на длъжността</a:t>
            </a:r>
            <a:r>
              <a:rPr lang="bg-BG" sz="2800" dirty="0" smtClean="0">
                <a:latin typeface="Garamond" pitchFamily="18" charset="0"/>
              </a:rPr>
              <a:t>.</a:t>
            </a:r>
          </a:p>
          <a:p>
            <a:r>
              <a:rPr lang="bg-BG" sz="2800" dirty="0" smtClean="0">
                <a:latin typeface="Garamond" pitchFamily="18" charset="0"/>
              </a:rPr>
              <a:t>Свързани </a:t>
            </a:r>
            <a:r>
              <a:rPr lang="bg-BG" sz="2800" dirty="0">
                <a:latin typeface="Garamond" pitchFamily="18" charset="0"/>
              </a:rPr>
              <a:t>с физическото натоварване на длъжността, условията на труд, междуличностните отношения, отговорностите, източниците на информация, необходима за изпълнението на длъжността,обработката на информация, вземането на решения</a:t>
            </a:r>
            <a:endParaRPr lang="bg-BG" sz="2800" b="1" dirty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723902"/>
            <a:ext cx="79608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ПОДХОДИ КЪМ АНАЛИЗА  НА  ДЛЪЖНОСТИТЕ </a:t>
            </a:r>
          </a:p>
        </p:txBody>
      </p:sp>
    </p:spTree>
    <p:extLst>
      <p:ext uri="{BB962C8B-B14F-4D97-AF65-F5344CB8AC3E}">
        <p14:creationId xmlns:p14="http://schemas.microsoft.com/office/powerpoint/2010/main" val="3792721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bg-BG" sz="2800" b="1" dirty="0" smtClean="0">
              <a:latin typeface="Garamond" pitchFamily="18" charset="0"/>
            </a:endParaRPr>
          </a:p>
          <a:p>
            <a:r>
              <a:rPr lang="bg-BG" sz="2800" b="1" dirty="0" smtClean="0">
                <a:latin typeface="Garamond" pitchFamily="18" charset="0"/>
              </a:rPr>
              <a:t>ЦЕЛ (</a:t>
            </a:r>
            <a:r>
              <a:rPr lang="bg-BG" sz="2800" b="1" dirty="0">
                <a:latin typeface="Garamond" pitchFamily="18" charset="0"/>
              </a:rPr>
              <a:t>1)</a:t>
            </a:r>
            <a:endParaRPr lang="en-US" sz="2800" b="1" dirty="0">
              <a:latin typeface="Garamond" pitchFamily="18" charset="0"/>
            </a:endParaRPr>
          </a:p>
          <a:p>
            <a:r>
              <a:rPr lang="en-US" sz="2800" b="1" dirty="0">
                <a:latin typeface="Garamond" pitchFamily="18" charset="0"/>
              </a:rPr>
              <a:t>ИЗБОР НА ДЛЪЖНОСТИ ЗА </a:t>
            </a:r>
            <a:r>
              <a:rPr lang="en-US" sz="2800" b="1" dirty="0" smtClean="0">
                <a:latin typeface="Garamond" pitchFamily="18" charset="0"/>
              </a:rPr>
              <a:t>АНАЛИЗА</a:t>
            </a:r>
            <a:r>
              <a:rPr lang="bg-BG" sz="2800" b="1" dirty="0" smtClean="0">
                <a:latin typeface="Garamond" pitchFamily="18" charset="0"/>
              </a:rPr>
              <a:t> </a:t>
            </a:r>
            <a:r>
              <a:rPr lang="en-US" sz="2800" b="1" dirty="0" smtClean="0">
                <a:latin typeface="Garamond" pitchFamily="18" charset="0"/>
              </a:rPr>
              <a:t>(</a:t>
            </a:r>
            <a:r>
              <a:rPr lang="en-US" sz="2800" b="1" dirty="0">
                <a:latin typeface="Garamond" pitchFamily="18" charset="0"/>
              </a:rPr>
              <a:t>2)</a:t>
            </a:r>
            <a:endParaRPr lang="en-US" sz="2800" dirty="0">
              <a:latin typeface="Garamond" pitchFamily="18" charset="0"/>
            </a:endParaRPr>
          </a:p>
          <a:p>
            <a:r>
              <a:rPr lang="bg-BG" sz="2800" b="1" dirty="0" smtClean="0">
                <a:latin typeface="Garamond" pitchFamily="18" charset="0"/>
              </a:rPr>
              <a:t>ЕКИП (</a:t>
            </a:r>
            <a:r>
              <a:rPr lang="bg-BG" sz="2800" b="1" dirty="0">
                <a:latin typeface="Garamond" pitchFamily="18" charset="0"/>
              </a:rPr>
              <a:t>3)</a:t>
            </a:r>
            <a:endParaRPr lang="en-US" sz="2800" b="1" dirty="0">
              <a:latin typeface="Garamond" pitchFamily="18" charset="0"/>
            </a:endParaRPr>
          </a:p>
          <a:p>
            <a:r>
              <a:rPr lang="bg-BG" sz="2800" b="1" dirty="0">
                <a:latin typeface="Garamond" pitchFamily="18" charset="0"/>
              </a:rPr>
              <a:t>СЪБИРАНЕ НА </a:t>
            </a:r>
            <a:r>
              <a:rPr lang="bg-BG" sz="2800" b="1" dirty="0" smtClean="0">
                <a:latin typeface="Garamond" pitchFamily="18" charset="0"/>
              </a:rPr>
              <a:t>ИНФОРМАЦИЯ (4</a:t>
            </a:r>
            <a:r>
              <a:rPr lang="bg-BG" sz="2800" b="1" dirty="0">
                <a:latin typeface="Garamond" pitchFamily="18" charset="0"/>
              </a:rPr>
              <a:t>)</a:t>
            </a:r>
            <a:endParaRPr lang="en-US" sz="2800" b="1" dirty="0">
              <a:latin typeface="Garamond" pitchFamily="18" charset="0"/>
            </a:endParaRPr>
          </a:p>
          <a:p>
            <a:r>
              <a:rPr lang="bg-BG" sz="2800" b="1" dirty="0">
                <a:latin typeface="Garamond" pitchFamily="18" charset="0"/>
              </a:rPr>
              <a:t>ОБРАБОТКА НА </a:t>
            </a:r>
            <a:r>
              <a:rPr lang="bg-BG" sz="2800" b="1" dirty="0" smtClean="0">
                <a:latin typeface="Garamond" pitchFamily="18" charset="0"/>
              </a:rPr>
              <a:t>ИНФОРМАЦИЯ (</a:t>
            </a:r>
            <a:r>
              <a:rPr lang="bg-BG" sz="2800" b="1" dirty="0">
                <a:latin typeface="Garamond" pitchFamily="18" charset="0"/>
              </a:rPr>
              <a:t>5)</a:t>
            </a:r>
            <a:endParaRPr lang="en-US" sz="2800" b="1" dirty="0">
              <a:latin typeface="Garamond" pitchFamily="18" charset="0"/>
            </a:endParaRPr>
          </a:p>
          <a:p>
            <a:r>
              <a:rPr lang="bg-BG" sz="2800" b="1" dirty="0">
                <a:latin typeface="Garamond" pitchFamily="18" charset="0"/>
              </a:rPr>
              <a:t>СЪХРАНЯВАНЕ И АКТУАЛИЗИРАНЕ НА </a:t>
            </a:r>
            <a:r>
              <a:rPr lang="bg-BG" sz="2800" b="1" dirty="0" smtClean="0">
                <a:latin typeface="Garamond" pitchFamily="18" charset="0"/>
              </a:rPr>
              <a:t>ИНФОРМАЦИЯТА (</a:t>
            </a:r>
            <a:r>
              <a:rPr lang="bg-BG" sz="2800" b="1" dirty="0">
                <a:latin typeface="Garamond" pitchFamily="18" charset="0"/>
              </a:rPr>
              <a:t>6)</a:t>
            </a:r>
            <a:endParaRPr lang="en-US" sz="2800" b="1" dirty="0">
              <a:latin typeface="Garamond" pitchFamily="18" charset="0"/>
            </a:endParaRPr>
          </a:p>
          <a:p>
            <a:pPr marL="114300" indent="0">
              <a:buNone/>
            </a:pPr>
            <a:endParaRPr lang="bg-BG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8802" y="533400"/>
            <a:ext cx="78293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ОСНОВНИ СТЪПКИ НА ПРОЦЕСА ЗА АНАЛИЗ  </a:t>
            </a:r>
          </a:p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НА  ДЛЪЖНОСТИТЕ </a:t>
            </a:r>
          </a:p>
        </p:txBody>
      </p:sp>
    </p:spTree>
    <p:extLst>
      <p:ext uri="{BB962C8B-B14F-4D97-AF65-F5344CB8AC3E}">
        <p14:creationId xmlns:p14="http://schemas.microsoft.com/office/powerpoint/2010/main" val="3979407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bg-BG" sz="3200" b="1" dirty="0" smtClean="0">
              <a:latin typeface="Garamond" pitchFamily="18" charset="0"/>
            </a:endParaRPr>
          </a:p>
          <a:p>
            <a:r>
              <a:rPr lang="bg-BG" sz="3200" b="1" dirty="0" smtClean="0">
                <a:latin typeface="Garamond" pitchFamily="18" charset="0"/>
              </a:rPr>
              <a:t>Интервю</a:t>
            </a:r>
          </a:p>
          <a:p>
            <a:r>
              <a:rPr lang="bg-BG" sz="3200" b="1" dirty="0" smtClean="0">
                <a:latin typeface="Garamond" pitchFamily="18" charset="0"/>
              </a:rPr>
              <a:t>Въпросници</a:t>
            </a:r>
          </a:p>
          <a:p>
            <a:r>
              <a:rPr lang="bg-BG" sz="3200" b="1" dirty="0">
                <a:latin typeface="Garamond" pitchFamily="18" charset="0"/>
              </a:rPr>
              <a:t>Работни дневници</a:t>
            </a:r>
            <a:r>
              <a:rPr lang="bg-BG" sz="3200" dirty="0">
                <a:latin typeface="Garamond" pitchFamily="18" charset="0"/>
              </a:rPr>
              <a:t> </a:t>
            </a:r>
            <a:endParaRPr lang="bg-BG" sz="3200" dirty="0" smtClean="0">
              <a:latin typeface="Garamond" pitchFamily="18" charset="0"/>
            </a:endParaRPr>
          </a:p>
          <a:p>
            <a:r>
              <a:rPr lang="bg-BG" sz="3200" b="1" dirty="0">
                <a:latin typeface="Garamond" pitchFamily="18" charset="0"/>
              </a:rPr>
              <a:t>Техника на критичните </a:t>
            </a:r>
            <a:r>
              <a:rPr lang="bg-BG" sz="3200" b="1" dirty="0" smtClean="0">
                <a:latin typeface="Garamond" pitchFamily="18" charset="0"/>
              </a:rPr>
              <a:t>инциденти</a:t>
            </a:r>
            <a:endParaRPr lang="bg-BG" sz="3200" b="1" dirty="0" smtClean="0">
              <a:solidFill>
                <a:schemeClr val="tx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9791" y="533400"/>
            <a:ext cx="762740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ОСНОВНИ СТЪПКИ НА ПРОЦЕСА ЗА АНАЛИЗ  </a:t>
            </a:r>
          </a:p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НА  ДЛЪЖНОСТИТЕ </a:t>
            </a:r>
          </a:p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Методи за събиране на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81302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1800" y="6096000"/>
            <a:ext cx="2164672" cy="609600"/>
          </a:xfrm>
        </p:spPr>
        <p:txBody>
          <a:bodyPr/>
          <a:lstStyle/>
          <a:p>
            <a:r>
              <a:rPr lang="bg-BG" sz="1200" b="1" dirty="0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298272" cy="4407408"/>
          </a:xfrm>
        </p:spPr>
        <p:txBody>
          <a:bodyPr/>
          <a:lstStyle/>
          <a:p>
            <a:r>
              <a:rPr lang="bg-BG" b="1" dirty="0" smtClean="0">
                <a:latin typeface="Garamond" pitchFamily="18" charset="0"/>
              </a:rPr>
              <a:t>Описание на длъжността 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Наименование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Място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Основна цел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Основни задължения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Отговорности(за човешки ресурси, финансови, материални)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Равнища на комуникации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Заместване</a:t>
            </a:r>
          </a:p>
          <a:p>
            <a:pPr marL="114300" indent="0">
              <a:buNone/>
            </a:pPr>
            <a:endParaRPr lang="bg-BG" sz="2000" b="1" dirty="0" smtClean="0">
              <a:latin typeface="Garamond" pitchFamily="18" charset="0"/>
            </a:endParaRPr>
          </a:p>
          <a:p>
            <a:pPr marL="114300" indent="0">
              <a:buNone/>
            </a:pPr>
            <a:endParaRPr lang="bg-BG" sz="2000" b="1" dirty="0" smtClean="0">
              <a:latin typeface="Garamond" pitchFamily="18" charset="0"/>
            </a:endParaRPr>
          </a:p>
          <a:p>
            <a:pPr marL="114300" indent="0">
              <a:buNone/>
            </a:pPr>
            <a:endParaRPr lang="en-US" b="1" dirty="0">
              <a:latin typeface="Garamond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bg-BG" b="1" dirty="0" smtClean="0">
                <a:latin typeface="Garamond" pitchFamily="18" charset="0"/>
              </a:rPr>
              <a:t>Изисквания към изпълнителя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Образование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Образователна степен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Професионален опит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Владеене на чужд език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Познаване и прилагане на нормативната уредба, свързана със заеманата длъжност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Компютърни умения</a:t>
            </a:r>
          </a:p>
          <a:p>
            <a:pPr marL="114300" indent="0">
              <a:buNone/>
            </a:pPr>
            <a:r>
              <a:rPr lang="bg-BG" sz="2000" b="1" dirty="0" smtClean="0">
                <a:latin typeface="Garamond" pitchFamily="18" charset="0"/>
              </a:rPr>
              <a:t>Личностни характеристики</a:t>
            </a:r>
            <a:endParaRPr lang="en-US" sz="2000" b="1" dirty="0">
              <a:latin typeface="Garamon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664811"/>
            <a:ext cx="5888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b="1" dirty="0" smtClean="0">
                <a:latin typeface="Garamond" pitchFamily="18" charset="0"/>
              </a:rPr>
              <a:t>ДЛЪЖНОСТНИ  ХАРАКТЕРИСТИКИ</a:t>
            </a:r>
            <a:endParaRPr lang="en-US" sz="24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457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bg-BG" dirty="0"/>
              <a:t>Същността на проектирането на длъжностите се изразява в промяна на съществуващата до момента структурата  на </a:t>
            </a:r>
            <a:r>
              <a:rPr lang="bg-BG" dirty="0" smtClean="0"/>
              <a:t>работа.</a:t>
            </a:r>
          </a:p>
          <a:p>
            <a:pPr marL="114300" indent="0">
              <a:buNone/>
            </a:pPr>
            <a:endParaRPr lang="bg-BG" b="1" dirty="0">
              <a:solidFill>
                <a:schemeClr val="tx1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bg-BG" b="1" dirty="0" smtClean="0">
                <a:solidFill>
                  <a:schemeClr val="tx1">
                    <a:lumMod val="50000"/>
                  </a:schemeClr>
                </a:solidFill>
              </a:rPr>
              <a:t>Целта е : </a:t>
            </a:r>
            <a:r>
              <a:rPr lang="bg-BG" dirty="0"/>
              <a:t>повишаване на удовлетворението от изпълняваната </a:t>
            </a:r>
            <a:r>
              <a:rPr lang="bg-BG" dirty="0" smtClean="0"/>
              <a:t>работа и </a:t>
            </a:r>
            <a:r>
              <a:rPr lang="bg-BG" dirty="0"/>
              <a:t>повишаване на </a:t>
            </a:r>
            <a:r>
              <a:rPr lang="bg-BG" dirty="0" smtClean="0"/>
              <a:t>продуктивността.</a:t>
            </a:r>
            <a:endParaRPr lang="bg-BG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713016"/>
            <a:ext cx="61606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ПРОЕКТИРАНЕ  НА  ДЛЪЖНОСТИТЕ </a:t>
            </a:r>
          </a:p>
        </p:txBody>
      </p:sp>
    </p:spTree>
    <p:extLst>
      <p:ext uri="{BB962C8B-B14F-4D97-AF65-F5344CB8AC3E}">
        <p14:creationId xmlns:p14="http://schemas.microsoft.com/office/powerpoint/2010/main" val="334988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bg-BG" b="1" dirty="0"/>
              <a:t>Техническо </a:t>
            </a:r>
            <a:r>
              <a:rPr lang="bg-BG" b="1" dirty="0" smtClean="0"/>
              <a:t>проектиране</a:t>
            </a:r>
            <a:endParaRPr lang="en-US" b="1" dirty="0" smtClean="0"/>
          </a:p>
          <a:p>
            <a:pPr marL="114300" indent="0">
              <a:buNone/>
            </a:pPr>
            <a:r>
              <a:rPr lang="bg-BG" b="1" dirty="0"/>
              <a:t>Мотивационно-хигиенната теория</a:t>
            </a:r>
            <a:endParaRPr lang="en-US" dirty="0"/>
          </a:p>
          <a:p>
            <a:pPr marL="114300" indent="0">
              <a:buNone/>
            </a:pPr>
            <a:r>
              <a:rPr lang="bg-BG" b="1" dirty="0" smtClean="0"/>
              <a:t>Теорията </a:t>
            </a:r>
            <a:r>
              <a:rPr lang="bg-BG" b="1" dirty="0"/>
              <a:t>за характеристика на </a:t>
            </a:r>
            <a:r>
              <a:rPr lang="bg-BG" b="1" dirty="0" smtClean="0"/>
              <a:t>длъжността</a:t>
            </a:r>
            <a:endParaRPr lang="en-US" b="1" dirty="0" smtClean="0"/>
          </a:p>
          <a:p>
            <a:pPr lvl="0"/>
            <a:r>
              <a:rPr lang="bg-BG" dirty="0" smtClean="0"/>
              <a:t> </a:t>
            </a:r>
            <a:r>
              <a:rPr lang="bg-BG" dirty="0"/>
              <a:t>Да възприемат работата, която изпълняват като значима;</a:t>
            </a:r>
            <a:endParaRPr lang="en-US" dirty="0"/>
          </a:p>
          <a:p>
            <a:pPr lvl="0"/>
            <a:r>
              <a:rPr lang="bg-BG" dirty="0"/>
              <a:t> Да имат лична отговорност към резултатите от труда;</a:t>
            </a:r>
            <a:endParaRPr lang="en-US" dirty="0"/>
          </a:p>
          <a:p>
            <a:pPr lvl="0"/>
            <a:r>
              <a:rPr lang="bg-BG" dirty="0"/>
              <a:t> Да знаят за постигнатите резултати от положения труд.</a:t>
            </a:r>
            <a:endParaRPr lang="en-US" dirty="0"/>
          </a:p>
          <a:p>
            <a:pPr marL="114300" indent="0">
              <a:buNone/>
            </a:pPr>
            <a:endParaRPr lang="bg-BG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2" y="713016"/>
            <a:ext cx="61606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ПОДХОДИ ЗА </a:t>
            </a:r>
          </a:p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ПРОЕКТИРАНЕ  НА  ДЛЪЖНОСТИТЕ </a:t>
            </a:r>
          </a:p>
        </p:txBody>
      </p:sp>
    </p:spTree>
    <p:extLst>
      <p:ext uri="{BB962C8B-B14F-4D97-AF65-F5344CB8AC3E}">
        <p14:creationId xmlns:p14="http://schemas.microsoft.com/office/powerpoint/2010/main" val="87520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bg-BG" b="1" dirty="0"/>
              <a:t>Проектиране на труда на група служители</a:t>
            </a:r>
            <a:endParaRPr lang="en-US" dirty="0"/>
          </a:p>
          <a:p>
            <a:pPr lvl="0"/>
            <a:r>
              <a:rPr lang="bg-BG" dirty="0"/>
              <a:t>полагането на достатъчно усилия от всички членове на екипа с цел постигане на резултата, </a:t>
            </a:r>
            <a:endParaRPr lang="en-US" dirty="0"/>
          </a:p>
          <a:p>
            <a:pPr lvl="0"/>
            <a:r>
              <a:rPr lang="bg-BG" dirty="0"/>
              <a:t>увереност, че притежаваната професионална компетентност на всеки един от екипа е подходяща за постигане на крайния резултат;</a:t>
            </a:r>
            <a:endParaRPr lang="en-US" dirty="0"/>
          </a:p>
          <a:p>
            <a:pPr lvl="0"/>
            <a:r>
              <a:rPr lang="bg-BG" dirty="0"/>
              <a:t>наличие на методика за вземане на решения в екипа.</a:t>
            </a:r>
            <a:endParaRPr lang="en-US" dirty="0"/>
          </a:p>
          <a:p>
            <a:pPr marL="114300" indent="0">
              <a:buNone/>
            </a:pPr>
            <a:endParaRPr lang="bg-BG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2" y="713016"/>
            <a:ext cx="61606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ПОДХОДИ ЗА </a:t>
            </a:r>
          </a:p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ПРОЕКТИРАНЕ  НА  ДЛЪЖНОСТИТЕ </a:t>
            </a:r>
          </a:p>
        </p:txBody>
      </p:sp>
    </p:spTree>
    <p:extLst>
      <p:ext uri="{BB962C8B-B14F-4D97-AF65-F5344CB8AC3E}">
        <p14:creationId xmlns:p14="http://schemas.microsoft.com/office/powerpoint/2010/main" val="2316788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9" y="6248400"/>
            <a:ext cx="2405743" cy="604157"/>
          </a:xfrm>
        </p:spPr>
        <p:txBody>
          <a:bodyPr/>
          <a:lstStyle/>
          <a:p>
            <a:r>
              <a:rPr lang="bg-BG" sz="1200" b="1" smtClean="0">
                <a:solidFill>
                  <a:schemeClr val="tx1">
                    <a:lumMod val="50000"/>
                  </a:schemeClr>
                </a:solidFill>
              </a:rPr>
              <a:t>Мирослава Пейчева</a:t>
            </a:r>
            <a:endParaRPr lang="en-US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bg-BG" dirty="0"/>
              <a:t>Ч</a:t>
            </a:r>
            <a:r>
              <a:rPr lang="bg-BG" dirty="0" smtClean="0"/>
              <a:t>етири </a:t>
            </a:r>
            <a:r>
              <a:rPr lang="bg-BG" dirty="0"/>
              <a:t>най-важни характеристики за състава на </a:t>
            </a:r>
            <a:r>
              <a:rPr lang="bg-BG" dirty="0" smtClean="0"/>
              <a:t>групата:</a:t>
            </a:r>
          </a:p>
          <a:p>
            <a:r>
              <a:rPr lang="bg-BG" dirty="0"/>
              <a:t>висока професионална компетентност на всеки член на </a:t>
            </a:r>
            <a:r>
              <a:rPr lang="bg-BG" dirty="0" smtClean="0"/>
              <a:t>екипа; </a:t>
            </a:r>
          </a:p>
          <a:p>
            <a:r>
              <a:rPr lang="bg-BG" dirty="0" smtClean="0"/>
              <a:t>достатъчна </a:t>
            </a:r>
            <a:r>
              <a:rPr lang="bg-BG" dirty="0"/>
              <a:t>численост на участниците в групата, умения за общуване на всеки един от членовете </a:t>
            </a:r>
            <a:r>
              <a:rPr lang="bg-BG" dirty="0" smtClean="0"/>
              <a:t>на групата ;</a:t>
            </a:r>
          </a:p>
          <a:p>
            <a:r>
              <a:rPr lang="bg-BG" dirty="0" smtClean="0"/>
              <a:t>относително </a:t>
            </a:r>
            <a:r>
              <a:rPr lang="bg-BG" dirty="0"/>
              <a:t>разнообразие на </a:t>
            </a:r>
            <a:r>
              <a:rPr lang="bg-BG" dirty="0" smtClean="0"/>
              <a:t>талантите; </a:t>
            </a:r>
          </a:p>
          <a:p>
            <a:r>
              <a:rPr lang="bg-BG" dirty="0" smtClean="0"/>
              <a:t>професионалния </a:t>
            </a:r>
            <a:r>
              <a:rPr lang="bg-BG" dirty="0"/>
              <a:t>опит на всички членове от екипа.</a:t>
            </a:r>
            <a:endParaRPr lang="en-US" dirty="0"/>
          </a:p>
          <a:p>
            <a:pPr marL="114300" indent="0">
              <a:buNone/>
            </a:pPr>
            <a:endParaRPr lang="bg-BG" b="1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2" y="713016"/>
            <a:ext cx="61606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ПОДХОДИ ЗА </a:t>
            </a:r>
          </a:p>
          <a:p>
            <a:pPr algn="ctr"/>
            <a:r>
              <a:rPr lang="bg-BG" sz="2400" b="1" dirty="0" smtClean="0">
                <a:solidFill>
                  <a:schemeClr val="tx1">
                    <a:lumMod val="50000"/>
                  </a:schemeClr>
                </a:solidFill>
                <a:latin typeface="Garamond" pitchFamily="18" charset="0"/>
              </a:rPr>
              <a:t>ПРОЕКТИРАНЕ  НА  ДЛЪЖНОСТИТЕ </a:t>
            </a:r>
          </a:p>
        </p:txBody>
      </p:sp>
    </p:spTree>
    <p:extLst>
      <p:ext uri="{BB962C8B-B14F-4D97-AF65-F5344CB8AC3E}">
        <p14:creationId xmlns:p14="http://schemas.microsoft.com/office/powerpoint/2010/main" val="1958798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въпр</a:t>
            </a:r>
            <a:r>
              <a:rPr lang="bg-BG" sz="6000" b="1" dirty="0" smtClean="0"/>
              <a:t>☺</a:t>
            </a:r>
            <a:r>
              <a:rPr lang="bg-BG" dirty="0" smtClean="0"/>
              <a:t>си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13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186</TotalTime>
  <Words>570</Words>
  <Application>Microsoft Office PowerPoint</Application>
  <PresentationFormat>On-screen Show (4:3)</PresentationFormat>
  <Paragraphs>100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Book Antiqua</vt:lpstr>
      <vt:lpstr>Century Gothic</vt:lpstr>
      <vt:lpstr>Garamond</vt:lpstr>
      <vt:lpstr>Apothecary</vt:lpstr>
      <vt:lpstr>Мирослава Пейчева</vt:lpstr>
      <vt:lpstr>Мирослава Пейчева</vt:lpstr>
      <vt:lpstr>Мирослава Пейчева</vt:lpstr>
      <vt:lpstr>Мирослава Пейчева</vt:lpstr>
      <vt:lpstr>Мирослава Пейчева</vt:lpstr>
      <vt:lpstr>Мирослава Пейчева</vt:lpstr>
      <vt:lpstr>Мирослава Пейчева</vt:lpstr>
      <vt:lpstr>Мирослава Пейчева</vt:lpstr>
      <vt:lpstr>Мирослава Пейчева</vt:lpstr>
      <vt:lpstr>Мирослава Пейчева</vt:lpstr>
      <vt:lpstr>Мирослава Пейчева</vt:lpstr>
      <vt:lpstr>Мирослава Пейчева</vt:lpstr>
      <vt:lpstr>Мирослава Пейчева</vt:lpstr>
      <vt:lpstr>въпр☺си</vt:lpstr>
    </vt:vector>
  </TitlesOfParts>
  <Company>Acer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Мирослава Пейчева</dc:title>
  <dc:creator>Valued Acer Customer</dc:creator>
  <cp:lastModifiedBy>Miroslava Peicheva</cp:lastModifiedBy>
  <cp:revision>9</cp:revision>
  <dcterms:created xsi:type="dcterms:W3CDTF">2011-09-28T11:55:04Z</dcterms:created>
  <dcterms:modified xsi:type="dcterms:W3CDTF">2016-02-13T17:51:56Z</dcterms:modified>
</cp:coreProperties>
</file>